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84" r:id="rId5"/>
    <p:sldId id="317" r:id="rId6"/>
    <p:sldId id="292" r:id="rId7"/>
    <p:sldId id="287" r:id="rId8"/>
    <p:sldId id="304" r:id="rId9"/>
    <p:sldId id="303" r:id="rId10"/>
    <p:sldId id="305" r:id="rId11"/>
    <p:sldId id="306" r:id="rId12"/>
    <p:sldId id="307" r:id="rId13"/>
    <p:sldId id="308" r:id="rId14"/>
    <p:sldId id="309" r:id="rId15"/>
    <p:sldId id="310" r:id="rId16"/>
    <p:sldId id="312" r:id="rId17"/>
    <p:sldId id="311" r:id="rId18"/>
    <p:sldId id="285" r:id="rId19"/>
    <p:sldId id="314" r:id="rId20"/>
    <p:sldId id="297" r:id="rId21"/>
    <p:sldId id="261" r:id="rId22"/>
    <p:sldId id="298" r:id="rId23"/>
    <p:sldId id="301" r:id="rId24"/>
    <p:sldId id="262" r:id="rId25"/>
    <p:sldId id="299" r:id="rId26"/>
    <p:sldId id="313" r:id="rId27"/>
    <p:sldId id="294"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965"/>
    <a:srgbClr val="0C769C"/>
    <a:srgbClr val="E9C46A"/>
    <a:srgbClr val="FFFF00"/>
    <a:srgbClr val="F15574"/>
    <a:srgbClr val="00CC99"/>
    <a:srgbClr val="22DCA2"/>
    <a:srgbClr val="66FFFF"/>
    <a:srgbClr val="97EFD3"/>
    <a:srgbClr val="F4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99" autoAdjust="0"/>
  </p:normalViewPr>
  <p:slideViewPr>
    <p:cSldViewPr snapToGrid="0" snapToObjects="1" showGuides="1">
      <p:cViewPr varScale="1">
        <p:scale>
          <a:sx n="78" d="100"/>
          <a:sy n="78" d="100"/>
        </p:scale>
        <p:origin x="878"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0D3DFC-11A7-4DDF-8AEE-A5ACE051EBF3}" type="slidenum">
              <a:rPr lang="en-US" smtClean="0"/>
              <a:t>9</a:t>
            </a:fld>
            <a:endParaRPr lang="en-US" dirty="0"/>
          </a:p>
        </p:txBody>
      </p:sp>
    </p:spTree>
    <p:extLst>
      <p:ext uri="{BB962C8B-B14F-4D97-AF65-F5344CB8AC3E}">
        <p14:creationId xmlns:p14="http://schemas.microsoft.com/office/powerpoint/2010/main" val="382553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C69AA-7056-B8D4-9FA3-3208C985D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E6C5C-8D37-28BA-E02A-5A7AE2C99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67851-1A04-0B30-2081-7CB30742A8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F245812-CCDB-9E8D-6E36-C2D78E93CAA7}"/>
              </a:ext>
            </a:extLst>
          </p:cNvPr>
          <p:cNvSpPr>
            <a:spLocks noGrp="1"/>
          </p:cNvSpPr>
          <p:nvPr>
            <p:ph type="sldNum" sz="quarter" idx="5"/>
          </p:nvPr>
        </p:nvSpPr>
        <p:spPr/>
        <p:txBody>
          <a:bodyPr/>
          <a:lstStyle/>
          <a:p>
            <a:fld id="{980D3DFC-11A7-4DDF-8AEE-A5ACE051EBF3}" type="slidenum">
              <a:rPr lang="en-US" smtClean="0"/>
              <a:t>10</a:t>
            </a:fld>
            <a:endParaRPr lang="en-US" dirty="0"/>
          </a:p>
        </p:txBody>
      </p:sp>
    </p:spTree>
    <p:extLst>
      <p:ext uri="{BB962C8B-B14F-4D97-AF65-F5344CB8AC3E}">
        <p14:creationId xmlns:p14="http://schemas.microsoft.com/office/powerpoint/2010/main" val="401071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FAB6-5137-04BF-8749-CCEBBB03E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CFE2-D681-1FCF-C9FA-5E6B3C072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7D451-A829-4AF4-6ED8-B58E81F9A98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86C4850-A59F-A2ED-6A80-24F6F985C926}"/>
              </a:ext>
            </a:extLst>
          </p:cNvPr>
          <p:cNvSpPr>
            <a:spLocks noGrp="1"/>
          </p:cNvSpPr>
          <p:nvPr>
            <p:ph type="sldNum" sz="quarter" idx="5"/>
          </p:nvPr>
        </p:nvSpPr>
        <p:spPr/>
        <p:txBody>
          <a:bodyPr/>
          <a:lstStyle/>
          <a:p>
            <a:fld id="{980D3DFC-11A7-4DDF-8AEE-A5ACE051EBF3}" type="slidenum">
              <a:rPr lang="en-US" smtClean="0"/>
              <a:t>11</a:t>
            </a:fld>
            <a:endParaRPr lang="en-US" dirty="0"/>
          </a:p>
        </p:txBody>
      </p:sp>
    </p:spTree>
    <p:extLst>
      <p:ext uri="{BB962C8B-B14F-4D97-AF65-F5344CB8AC3E}">
        <p14:creationId xmlns:p14="http://schemas.microsoft.com/office/powerpoint/2010/main" val="72960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7A234-31EC-AB1C-53DC-A7361C1C8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E8ECDF-9321-11B5-AB24-F01B186E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7F27C8-73F1-FCFF-E77C-94D04F6A104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83A3F25-D7A4-2F1C-3013-B368E8CCB4ED}"/>
              </a:ext>
            </a:extLst>
          </p:cNvPr>
          <p:cNvSpPr>
            <a:spLocks noGrp="1"/>
          </p:cNvSpPr>
          <p:nvPr>
            <p:ph type="sldNum" sz="quarter" idx="5"/>
          </p:nvPr>
        </p:nvSpPr>
        <p:spPr/>
        <p:txBody>
          <a:bodyPr/>
          <a:lstStyle/>
          <a:p>
            <a:fld id="{980D3DFC-11A7-4DDF-8AEE-A5ACE051EBF3}" type="slidenum">
              <a:rPr lang="en-US" smtClean="0"/>
              <a:t>12</a:t>
            </a:fld>
            <a:endParaRPr lang="en-US" dirty="0"/>
          </a:p>
        </p:txBody>
      </p:sp>
    </p:spTree>
    <p:extLst>
      <p:ext uri="{BB962C8B-B14F-4D97-AF65-F5344CB8AC3E}">
        <p14:creationId xmlns:p14="http://schemas.microsoft.com/office/powerpoint/2010/main" val="1682229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E31D1-9884-ACC8-C34A-188147ACB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F4A7F-6EA1-443B-EC5E-15279117C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252F1-BD27-F974-BED7-A4D104474F2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B947F7B-9C57-E316-42F1-A02DE9D56451}"/>
              </a:ext>
            </a:extLst>
          </p:cNvPr>
          <p:cNvSpPr>
            <a:spLocks noGrp="1"/>
          </p:cNvSpPr>
          <p:nvPr>
            <p:ph type="sldNum" sz="quarter" idx="5"/>
          </p:nvPr>
        </p:nvSpPr>
        <p:spPr/>
        <p:txBody>
          <a:bodyPr/>
          <a:lstStyle/>
          <a:p>
            <a:fld id="{980D3DFC-11A7-4DDF-8AEE-A5ACE051EBF3}" type="slidenum">
              <a:rPr lang="en-US" smtClean="0"/>
              <a:t>13</a:t>
            </a:fld>
            <a:endParaRPr lang="en-US" dirty="0"/>
          </a:p>
        </p:txBody>
      </p:sp>
    </p:spTree>
    <p:extLst>
      <p:ext uri="{BB962C8B-B14F-4D97-AF65-F5344CB8AC3E}">
        <p14:creationId xmlns:p14="http://schemas.microsoft.com/office/powerpoint/2010/main" val="2147822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F5B2C-CE5B-4B4A-1196-C31844CD6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EC35A7-50EA-4C71-E7E2-39F7EFE2C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29D839-E96C-21E6-F605-7A65089DCAD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09D68EF-04AB-7569-6D63-02EB92A2CD17}"/>
              </a:ext>
            </a:extLst>
          </p:cNvPr>
          <p:cNvSpPr>
            <a:spLocks noGrp="1"/>
          </p:cNvSpPr>
          <p:nvPr>
            <p:ph type="sldNum" sz="quarter" idx="5"/>
          </p:nvPr>
        </p:nvSpPr>
        <p:spPr/>
        <p:txBody>
          <a:bodyPr/>
          <a:lstStyle/>
          <a:p>
            <a:fld id="{980D3DFC-11A7-4DDF-8AEE-A5ACE051EBF3}" type="slidenum">
              <a:rPr lang="en-US" smtClean="0"/>
              <a:t>14</a:t>
            </a:fld>
            <a:endParaRPr lang="en-US" dirty="0"/>
          </a:p>
        </p:txBody>
      </p:sp>
    </p:spTree>
    <p:extLst>
      <p:ext uri="{BB962C8B-B14F-4D97-AF65-F5344CB8AC3E}">
        <p14:creationId xmlns:p14="http://schemas.microsoft.com/office/powerpoint/2010/main" val="38989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AA96A-E525-5CA4-8E8B-DE94C1CED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EF737-755D-E479-CC2B-DA1FB190B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A9AF9-CE28-406C-AD54-9E4E9E8326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844480-60B2-B9D6-79A8-D1A74845D0E2}"/>
              </a:ext>
            </a:extLst>
          </p:cNvPr>
          <p:cNvSpPr>
            <a:spLocks noGrp="1"/>
          </p:cNvSpPr>
          <p:nvPr>
            <p:ph type="sldNum" sz="quarter" idx="5"/>
          </p:nvPr>
        </p:nvSpPr>
        <p:spPr/>
        <p:txBody>
          <a:bodyPr/>
          <a:lstStyle/>
          <a:p>
            <a:fld id="{980D3DFC-11A7-4DDF-8AEE-A5ACE051EBF3}" type="slidenum">
              <a:rPr lang="en-US" smtClean="0"/>
              <a:t>23</a:t>
            </a:fld>
            <a:endParaRPr lang="en-US" dirty="0"/>
          </a:p>
        </p:txBody>
      </p:sp>
    </p:spTree>
    <p:extLst>
      <p:ext uri="{BB962C8B-B14F-4D97-AF65-F5344CB8AC3E}">
        <p14:creationId xmlns:p14="http://schemas.microsoft.com/office/powerpoint/2010/main" val="281201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Marketing and Retail analytics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Kunal Sarkar</a:t>
            </a:r>
          </a:p>
        </p:txBody>
      </p:sp>
      <p:pic>
        <p:nvPicPr>
          <p:cNvPr id="7" name="Picture Placeholder 6">
            <a:extLst>
              <a:ext uri="{FF2B5EF4-FFF2-40B4-BE49-F238E27FC236}">
                <a16:creationId xmlns:a16="http://schemas.microsoft.com/office/drawing/2014/main" id="{3E22CF45-F3CA-BF9B-B337-0F7A94A42C14}"/>
              </a:ext>
            </a:extLst>
          </p:cNvPr>
          <p:cNvPicPr>
            <a:picLocks noGrp="1" noChangeAspect="1"/>
          </p:cNvPicPr>
          <p:nvPr>
            <p:ph type="pic" sz="quarter" idx="10"/>
          </p:nvPr>
        </p:nvPicPr>
        <p:blipFill>
          <a:blip r:embed="rId2"/>
          <a:srcRect l="11099" r="11099"/>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EF3B93D-F666-2AEA-8C10-DDB1CBED9770}"/>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FC79F9D-CBF4-1560-D5B0-51609EFDE05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10</a:t>
            </a:fld>
            <a:endParaRPr lang="en-US" dirty="0"/>
          </a:p>
        </p:txBody>
      </p:sp>
      <p:sp>
        <p:nvSpPr>
          <p:cNvPr id="15" name="TextBox 14">
            <a:extLst>
              <a:ext uri="{FF2B5EF4-FFF2-40B4-BE49-F238E27FC236}">
                <a16:creationId xmlns:a16="http://schemas.microsoft.com/office/drawing/2014/main" id="{AA43E49A-8222-8BAC-1D32-1435D0DC5845}"/>
              </a:ext>
            </a:extLst>
          </p:cNvPr>
          <p:cNvSpPr txBox="1"/>
          <p:nvPr/>
        </p:nvSpPr>
        <p:spPr>
          <a:xfrm>
            <a:off x="2287999" y="548381"/>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Average monthly basket size</a:t>
            </a:r>
            <a:endParaRPr lang="en-IN" sz="40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490665EA-2AA5-BAAC-BF24-5F7213E3C5F7}"/>
              </a:ext>
            </a:extLst>
          </p:cNvPr>
          <p:cNvSpPr txBox="1"/>
          <p:nvPr/>
        </p:nvSpPr>
        <p:spPr>
          <a:xfrm>
            <a:off x="8190270" y="1996540"/>
            <a:ext cx="3903407" cy="3785652"/>
          </a:xfrm>
          <a:prstGeom prst="rect">
            <a:avLst/>
          </a:prstGeom>
          <a:noFill/>
        </p:spPr>
        <p:txBody>
          <a:bodyPr wrap="square" rtlCol="0">
            <a:spAutoFit/>
          </a:bodyPr>
          <a:lstStyle/>
          <a:p>
            <a:pPr algn="ctr"/>
            <a:r>
              <a:rPr lang="en-US" sz="2000" dirty="0">
                <a:solidFill>
                  <a:schemeClr val="accent2">
                    <a:lumMod val="60000"/>
                    <a:lumOff val="40000"/>
                  </a:schemeClr>
                </a:solidFill>
                <a:latin typeface="Bahnschrift" panose="020B0502040204020203" pitchFamily="34" charset="0"/>
              </a:rPr>
              <a:t>The Average monthly basket size denotes the no of items customers choose; this data however is aggregated on the entire date.</a:t>
            </a:r>
          </a:p>
          <a:p>
            <a:pPr algn="ctr"/>
            <a:endParaRPr lang="en-US" sz="2000" dirty="0">
              <a:solidFill>
                <a:schemeClr val="accent2">
                  <a:lumMod val="60000"/>
                  <a:lumOff val="40000"/>
                </a:schemeClr>
              </a:solidFill>
              <a:latin typeface="Bahnschrift" panose="020B0502040204020203" pitchFamily="34" charset="0"/>
            </a:endParaRPr>
          </a:p>
          <a:p>
            <a:pPr algn="ctr"/>
            <a:r>
              <a:rPr lang="en-US" sz="2000" dirty="0">
                <a:solidFill>
                  <a:schemeClr val="accent2">
                    <a:lumMod val="60000"/>
                    <a:lumOff val="40000"/>
                  </a:schemeClr>
                </a:solidFill>
                <a:latin typeface="Bahnschrift" panose="020B0502040204020203" pitchFamily="34" charset="0"/>
              </a:rPr>
              <a:t>The Month with the highest average is August followed by October and January</a:t>
            </a:r>
          </a:p>
          <a:p>
            <a:pPr algn="ctr"/>
            <a:endParaRPr lang="en-US" sz="2000" dirty="0">
              <a:solidFill>
                <a:schemeClr val="accent2">
                  <a:lumMod val="60000"/>
                  <a:lumOff val="40000"/>
                </a:schemeClr>
              </a:solidFill>
              <a:latin typeface="Bahnschrift" panose="020B0502040204020203" pitchFamily="34" charset="0"/>
            </a:endParaRPr>
          </a:p>
          <a:p>
            <a:pPr algn="ctr"/>
            <a:endParaRPr lang="en-US" sz="2000" dirty="0">
              <a:solidFill>
                <a:schemeClr val="accent2">
                  <a:lumMod val="60000"/>
                  <a:lumOff val="40000"/>
                </a:schemeClr>
              </a:solidFill>
              <a:latin typeface="Bahnschrift" panose="020B0502040204020203" pitchFamily="34" charset="0"/>
            </a:endParaRPr>
          </a:p>
          <a:p>
            <a:pPr algn="ctr"/>
            <a:endParaRPr lang="en-US" sz="2000" dirty="0">
              <a:solidFill>
                <a:schemeClr val="accent2">
                  <a:lumMod val="60000"/>
                  <a:lumOff val="40000"/>
                </a:schemeClr>
              </a:solidFill>
              <a:latin typeface="Bahnschrift" panose="020B0502040204020203" pitchFamily="34" charset="0"/>
            </a:endParaRPr>
          </a:p>
        </p:txBody>
      </p:sp>
      <p:pic>
        <p:nvPicPr>
          <p:cNvPr id="3" name="Picture 2">
            <a:extLst>
              <a:ext uri="{FF2B5EF4-FFF2-40B4-BE49-F238E27FC236}">
                <a16:creationId xmlns:a16="http://schemas.microsoft.com/office/drawing/2014/main" id="{304EDD5F-B664-0CE1-F4C7-6DD8CF26349C}"/>
              </a:ext>
            </a:extLst>
          </p:cNvPr>
          <p:cNvPicPr>
            <a:picLocks noChangeAspect="1"/>
          </p:cNvPicPr>
          <p:nvPr/>
        </p:nvPicPr>
        <p:blipFill>
          <a:blip r:embed="rId3"/>
          <a:stretch>
            <a:fillRect/>
          </a:stretch>
        </p:blipFill>
        <p:spPr>
          <a:xfrm>
            <a:off x="98323" y="1819079"/>
            <a:ext cx="8190270" cy="4019013"/>
          </a:xfrm>
          <a:prstGeom prst="rect">
            <a:avLst/>
          </a:prstGeom>
        </p:spPr>
      </p:pic>
    </p:spTree>
    <p:extLst>
      <p:ext uri="{BB962C8B-B14F-4D97-AF65-F5344CB8AC3E}">
        <p14:creationId xmlns:p14="http://schemas.microsoft.com/office/powerpoint/2010/main" val="113260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AC3C2BC-539C-18F3-406C-5F70D7AC0A97}"/>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27F6B36-B517-F4A0-A522-30616ED2E79A}"/>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11</a:t>
            </a:fld>
            <a:endParaRPr lang="en-US" dirty="0"/>
          </a:p>
        </p:txBody>
      </p:sp>
      <p:sp>
        <p:nvSpPr>
          <p:cNvPr id="15" name="TextBox 14">
            <a:extLst>
              <a:ext uri="{FF2B5EF4-FFF2-40B4-BE49-F238E27FC236}">
                <a16:creationId xmlns:a16="http://schemas.microsoft.com/office/drawing/2014/main" id="{D3AEE1D5-365D-2093-5F3F-8A3D05ABFEC6}"/>
              </a:ext>
            </a:extLst>
          </p:cNvPr>
          <p:cNvSpPr txBox="1"/>
          <p:nvPr/>
        </p:nvSpPr>
        <p:spPr>
          <a:xfrm>
            <a:off x="2012696" y="548381"/>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Average basket size by day</a:t>
            </a:r>
            <a:endParaRPr lang="en-IN" sz="40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9E3B808E-9DFC-7291-472C-0E83A917BD00}"/>
              </a:ext>
            </a:extLst>
          </p:cNvPr>
          <p:cNvSpPr txBox="1"/>
          <p:nvPr/>
        </p:nvSpPr>
        <p:spPr>
          <a:xfrm>
            <a:off x="8190270" y="2434008"/>
            <a:ext cx="3903407" cy="3170099"/>
          </a:xfrm>
          <a:prstGeom prst="rect">
            <a:avLst/>
          </a:prstGeom>
          <a:noFill/>
        </p:spPr>
        <p:txBody>
          <a:bodyPr wrap="square" rtlCol="0">
            <a:spAutoFit/>
          </a:bodyPr>
          <a:lstStyle/>
          <a:p>
            <a:pPr algn="ctr"/>
            <a:r>
              <a:rPr lang="en-US" sz="2000" dirty="0">
                <a:solidFill>
                  <a:schemeClr val="bg1">
                    <a:lumMod val="85000"/>
                  </a:schemeClr>
                </a:solidFill>
                <a:latin typeface="Bahnschrift" panose="020B0502040204020203" pitchFamily="34" charset="0"/>
              </a:rPr>
              <a:t>The Average </a:t>
            </a:r>
            <a:r>
              <a:rPr lang="en-US" sz="2000" dirty="0">
                <a:solidFill>
                  <a:srgbClr val="FFFF00"/>
                </a:solidFill>
                <a:latin typeface="Bahnschrift" panose="020B0502040204020203" pitchFamily="34" charset="0"/>
              </a:rPr>
              <a:t>Day-wise basket </a:t>
            </a:r>
            <a:r>
              <a:rPr lang="en-US" sz="2000" dirty="0">
                <a:solidFill>
                  <a:schemeClr val="bg1">
                    <a:lumMod val="85000"/>
                  </a:schemeClr>
                </a:solidFill>
                <a:latin typeface="Bahnschrift" panose="020B0502040204020203" pitchFamily="34" charset="0"/>
              </a:rPr>
              <a:t>size denotes the no of items customers </a:t>
            </a:r>
            <a:r>
              <a:rPr lang="en-US" sz="2000" dirty="0">
                <a:solidFill>
                  <a:srgbClr val="FFFF00"/>
                </a:solidFill>
                <a:latin typeface="Bahnschrift" panose="020B0502040204020203" pitchFamily="34" charset="0"/>
              </a:rPr>
              <a:t>choose to buy </a:t>
            </a:r>
            <a:r>
              <a:rPr lang="en-US" sz="2000" dirty="0">
                <a:solidFill>
                  <a:schemeClr val="bg1">
                    <a:lumMod val="85000"/>
                  </a:schemeClr>
                </a:solidFill>
                <a:latin typeface="Bahnschrift" panose="020B0502040204020203" pitchFamily="34" charset="0"/>
              </a:rPr>
              <a:t>on a given day of the week.</a:t>
            </a:r>
          </a:p>
          <a:p>
            <a:pPr algn="ctr"/>
            <a:r>
              <a:rPr lang="en-US" sz="2000" dirty="0">
                <a:solidFill>
                  <a:srgbClr val="FFFF00"/>
                </a:solidFill>
                <a:latin typeface="Bahnschrift" panose="020B0502040204020203" pitchFamily="34" charset="0"/>
              </a:rPr>
              <a:t>Sunday </a:t>
            </a:r>
            <a:r>
              <a:rPr lang="en-US" sz="2000" dirty="0">
                <a:solidFill>
                  <a:schemeClr val="bg1">
                    <a:lumMod val="85000"/>
                  </a:schemeClr>
                </a:solidFill>
                <a:latin typeface="Bahnschrift" panose="020B0502040204020203" pitchFamily="34" charset="0"/>
              </a:rPr>
              <a:t>the weekend tops the chart for obvious reason as customers are mostly in their </a:t>
            </a:r>
            <a:r>
              <a:rPr lang="en-US" sz="2000" dirty="0">
                <a:solidFill>
                  <a:srgbClr val="FFFF00"/>
                </a:solidFill>
                <a:latin typeface="Bahnschrift" panose="020B0502040204020203" pitchFamily="34" charset="0"/>
              </a:rPr>
              <a:t>leisure </a:t>
            </a:r>
            <a:r>
              <a:rPr lang="en-US" sz="2000" dirty="0">
                <a:solidFill>
                  <a:schemeClr val="bg1">
                    <a:lumMod val="85000"/>
                  </a:schemeClr>
                </a:solidFill>
                <a:latin typeface="Bahnschrift" panose="020B0502040204020203" pitchFamily="34" charset="0"/>
              </a:rPr>
              <a:t>and Mondays with the least as the customers are busy the most.</a:t>
            </a:r>
          </a:p>
        </p:txBody>
      </p:sp>
      <p:pic>
        <p:nvPicPr>
          <p:cNvPr id="6" name="Picture 5">
            <a:extLst>
              <a:ext uri="{FF2B5EF4-FFF2-40B4-BE49-F238E27FC236}">
                <a16:creationId xmlns:a16="http://schemas.microsoft.com/office/drawing/2014/main" id="{AB55ECDD-681A-D99E-AA5B-10F1F514ADEF}"/>
              </a:ext>
            </a:extLst>
          </p:cNvPr>
          <p:cNvPicPr>
            <a:picLocks noChangeAspect="1"/>
          </p:cNvPicPr>
          <p:nvPr/>
        </p:nvPicPr>
        <p:blipFill>
          <a:blip r:embed="rId3"/>
          <a:stretch>
            <a:fillRect/>
          </a:stretch>
        </p:blipFill>
        <p:spPr>
          <a:xfrm>
            <a:off x="98323" y="1390324"/>
            <a:ext cx="8036415" cy="5257468"/>
          </a:xfrm>
          <a:prstGeom prst="rect">
            <a:avLst/>
          </a:prstGeom>
        </p:spPr>
      </p:pic>
    </p:spTree>
    <p:extLst>
      <p:ext uri="{BB962C8B-B14F-4D97-AF65-F5344CB8AC3E}">
        <p14:creationId xmlns:p14="http://schemas.microsoft.com/office/powerpoint/2010/main" val="205094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75DCD9-DC15-FEE7-B70B-947AF8AB2FC8}"/>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739E228-DFF9-0822-D2B4-7D53119EE72F}"/>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12</a:t>
            </a:fld>
            <a:endParaRPr lang="en-US" dirty="0"/>
          </a:p>
        </p:txBody>
      </p:sp>
      <p:pic>
        <p:nvPicPr>
          <p:cNvPr id="3" name="Picture 2">
            <a:extLst>
              <a:ext uri="{FF2B5EF4-FFF2-40B4-BE49-F238E27FC236}">
                <a16:creationId xmlns:a16="http://schemas.microsoft.com/office/drawing/2014/main" id="{5423D74D-DCB6-E28E-764B-1C21CBF68FB1}"/>
              </a:ext>
            </a:extLst>
          </p:cNvPr>
          <p:cNvPicPr>
            <a:picLocks noChangeAspect="1"/>
          </p:cNvPicPr>
          <p:nvPr/>
        </p:nvPicPr>
        <p:blipFill>
          <a:blip r:embed="rId3"/>
          <a:stretch>
            <a:fillRect/>
          </a:stretch>
        </p:blipFill>
        <p:spPr>
          <a:xfrm>
            <a:off x="0" y="0"/>
            <a:ext cx="12192000" cy="6310427"/>
          </a:xfrm>
          <a:prstGeom prst="rect">
            <a:avLst/>
          </a:prstGeom>
        </p:spPr>
      </p:pic>
    </p:spTree>
    <p:extLst>
      <p:ext uri="{BB962C8B-B14F-4D97-AF65-F5344CB8AC3E}">
        <p14:creationId xmlns:p14="http://schemas.microsoft.com/office/powerpoint/2010/main" val="13756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09FFC99-5516-D24F-50AE-C8B36F838B1A}"/>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901BC52-2105-56C4-2388-5375464546A7}"/>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13</a:t>
            </a:fld>
            <a:endParaRPr lang="en-US" dirty="0"/>
          </a:p>
        </p:txBody>
      </p:sp>
      <p:sp>
        <p:nvSpPr>
          <p:cNvPr id="15" name="TextBox 14">
            <a:extLst>
              <a:ext uri="{FF2B5EF4-FFF2-40B4-BE49-F238E27FC236}">
                <a16:creationId xmlns:a16="http://schemas.microsoft.com/office/drawing/2014/main" id="{E5D3D517-429B-9E0A-5A86-97AC41890476}"/>
              </a:ext>
            </a:extLst>
          </p:cNvPr>
          <p:cNvSpPr txBox="1"/>
          <p:nvPr/>
        </p:nvSpPr>
        <p:spPr>
          <a:xfrm>
            <a:off x="1789471" y="400898"/>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The Cooccurrence Heatmap</a:t>
            </a:r>
            <a:endParaRPr lang="en-IN" sz="40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B4FA10D8-689F-0A5E-EF7C-B9EEC4EAB2BC}"/>
              </a:ext>
            </a:extLst>
          </p:cNvPr>
          <p:cNvSpPr txBox="1"/>
          <p:nvPr/>
        </p:nvSpPr>
        <p:spPr>
          <a:xfrm>
            <a:off x="442451" y="1342627"/>
            <a:ext cx="11749549" cy="4708981"/>
          </a:xfrm>
          <a:prstGeom prst="rect">
            <a:avLst/>
          </a:prstGeom>
          <a:noFill/>
        </p:spPr>
        <p:txBody>
          <a:bodyPr wrap="square" rtlCol="0">
            <a:spAutoFit/>
          </a:bodyPr>
          <a:lstStyle/>
          <a:p>
            <a:pPr algn="ctr"/>
            <a:r>
              <a:rPr lang="en-US" sz="2000" dirty="0">
                <a:solidFill>
                  <a:schemeClr val="accent4">
                    <a:lumMod val="90000"/>
                  </a:schemeClr>
                </a:solidFill>
                <a:latin typeface="Bahnschrift" panose="020B0502040204020203" pitchFamily="34" charset="0"/>
              </a:rPr>
              <a:t>The Heatmap denotes  the </a:t>
            </a:r>
            <a:r>
              <a:rPr lang="en-US" sz="2000" dirty="0">
                <a:solidFill>
                  <a:srgbClr val="FFC000"/>
                </a:solidFill>
                <a:latin typeface="Bahnschrift" panose="020B0502040204020203" pitchFamily="34" charset="0"/>
              </a:rPr>
              <a:t>cooccurrence</a:t>
            </a:r>
            <a:r>
              <a:rPr lang="en-US" sz="2000" dirty="0">
                <a:solidFill>
                  <a:schemeClr val="accent4">
                    <a:lumMod val="90000"/>
                  </a:schemeClr>
                </a:solidFill>
                <a:latin typeface="Bahnschrift" panose="020B0502040204020203" pitchFamily="34" charset="0"/>
              </a:rPr>
              <a:t> of given product a with product b.</a:t>
            </a:r>
            <a:br>
              <a:rPr lang="en-US" sz="2000" dirty="0">
                <a:solidFill>
                  <a:schemeClr val="accent4">
                    <a:lumMod val="90000"/>
                  </a:schemeClr>
                </a:solidFill>
                <a:latin typeface="Bahnschrift" panose="020B0502040204020203" pitchFamily="34" charset="0"/>
              </a:rPr>
            </a:br>
            <a:endParaRPr lang="en-US" sz="2000" dirty="0">
              <a:solidFill>
                <a:schemeClr val="accent4">
                  <a:lumMod val="90000"/>
                </a:schemeClr>
              </a:solidFill>
              <a:latin typeface="Bahnschrift" panose="020B0502040204020203" pitchFamily="34" charset="0"/>
            </a:endParaRPr>
          </a:p>
          <a:p>
            <a:pPr algn="ctr"/>
            <a:r>
              <a:rPr lang="en-US" sz="2000" dirty="0">
                <a:solidFill>
                  <a:schemeClr val="accent4">
                    <a:lumMod val="90000"/>
                  </a:schemeClr>
                </a:solidFill>
                <a:latin typeface="Bahnschrift" panose="020B0502040204020203" pitchFamily="34" charset="0"/>
              </a:rPr>
              <a:t>The Purpose of plotting the co occurrence heatmap is to </a:t>
            </a:r>
            <a:r>
              <a:rPr lang="en-US" sz="2000" dirty="0">
                <a:solidFill>
                  <a:srgbClr val="FFC000"/>
                </a:solidFill>
                <a:latin typeface="Bahnschrift" panose="020B0502040204020203" pitchFamily="34" charset="0"/>
              </a:rPr>
              <a:t>illustrate</a:t>
            </a:r>
            <a:r>
              <a:rPr lang="en-US" sz="2000" dirty="0">
                <a:solidFill>
                  <a:schemeClr val="accent4">
                    <a:lumMod val="90000"/>
                  </a:schemeClr>
                </a:solidFill>
                <a:latin typeface="Bahnschrift" panose="020B0502040204020203" pitchFamily="34" charset="0"/>
              </a:rPr>
              <a:t> which of </a:t>
            </a:r>
            <a:r>
              <a:rPr lang="en-US" sz="2000" dirty="0">
                <a:solidFill>
                  <a:srgbClr val="FFC000"/>
                </a:solidFill>
                <a:latin typeface="Bahnschrift" panose="020B0502040204020203" pitchFamily="34" charset="0"/>
              </a:rPr>
              <a:t>the 2 items </a:t>
            </a:r>
            <a:r>
              <a:rPr lang="en-US" sz="2000" dirty="0">
                <a:solidFill>
                  <a:schemeClr val="accent4">
                    <a:lumMod val="90000"/>
                  </a:schemeClr>
                </a:solidFill>
                <a:latin typeface="Bahnschrift" panose="020B0502040204020203" pitchFamily="34" charset="0"/>
              </a:rPr>
              <a:t>of all the unique items appear the </a:t>
            </a:r>
            <a:r>
              <a:rPr lang="en-US" sz="2000" dirty="0">
                <a:solidFill>
                  <a:srgbClr val="FFC000"/>
                </a:solidFill>
                <a:latin typeface="Bahnschrift" panose="020B0502040204020203" pitchFamily="34" charset="0"/>
              </a:rPr>
              <a:t>most</a:t>
            </a:r>
            <a:r>
              <a:rPr lang="en-US" sz="2000" dirty="0">
                <a:solidFill>
                  <a:schemeClr val="accent4">
                    <a:lumMod val="90000"/>
                  </a:schemeClr>
                </a:solidFill>
                <a:latin typeface="Bahnschrift" panose="020B0502040204020203" pitchFamily="34" charset="0"/>
              </a:rPr>
              <a:t> with each other. In retail perspective this can be understood as preference of a product y every time a customer purchases product x.</a:t>
            </a:r>
            <a:br>
              <a:rPr lang="en-US" sz="2000" dirty="0">
                <a:solidFill>
                  <a:schemeClr val="accent4">
                    <a:lumMod val="90000"/>
                  </a:schemeClr>
                </a:solidFill>
                <a:latin typeface="Bahnschrift" panose="020B0502040204020203" pitchFamily="34" charset="0"/>
              </a:rPr>
            </a:br>
            <a:br>
              <a:rPr lang="en-US" sz="2000" dirty="0">
                <a:solidFill>
                  <a:schemeClr val="accent4">
                    <a:lumMod val="90000"/>
                  </a:schemeClr>
                </a:solidFill>
                <a:latin typeface="Bahnschrift" panose="020B0502040204020203" pitchFamily="34" charset="0"/>
              </a:rPr>
            </a:br>
            <a:r>
              <a:rPr lang="en-US" sz="2000" dirty="0">
                <a:solidFill>
                  <a:schemeClr val="accent4">
                    <a:lumMod val="90000"/>
                  </a:schemeClr>
                </a:solidFill>
                <a:latin typeface="Bahnschrift" panose="020B0502040204020203" pitchFamily="34" charset="0"/>
              </a:rPr>
              <a:t>Identifying these products can help </a:t>
            </a:r>
            <a:r>
              <a:rPr lang="en-US" sz="2000" dirty="0">
                <a:solidFill>
                  <a:srgbClr val="FFC000"/>
                </a:solidFill>
                <a:latin typeface="Bahnschrift" panose="020B0502040204020203" pitchFamily="34" charset="0"/>
              </a:rPr>
              <a:t>structure the recommendation system </a:t>
            </a:r>
            <a:r>
              <a:rPr lang="en-US" sz="2000" dirty="0">
                <a:solidFill>
                  <a:schemeClr val="accent4">
                    <a:lumMod val="90000"/>
                  </a:schemeClr>
                </a:solidFill>
                <a:latin typeface="Bahnschrift" panose="020B0502040204020203" pitchFamily="34" charset="0"/>
              </a:rPr>
              <a:t>which will </a:t>
            </a:r>
            <a:r>
              <a:rPr lang="en-US" sz="2000" dirty="0">
                <a:solidFill>
                  <a:srgbClr val="FFC000"/>
                </a:solidFill>
                <a:latin typeface="Bahnschrift" panose="020B0502040204020203" pitchFamily="34" charset="0"/>
              </a:rPr>
              <a:t>prompt</a:t>
            </a:r>
            <a:r>
              <a:rPr lang="en-US" sz="2000" dirty="0">
                <a:solidFill>
                  <a:schemeClr val="accent4">
                    <a:lumMod val="90000"/>
                  </a:schemeClr>
                </a:solidFill>
                <a:latin typeface="Bahnschrift" panose="020B0502040204020203" pitchFamily="34" charset="0"/>
              </a:rPr>
              <a:t> the seller with the help of historical data the items which the customer is most likely to purchase in </a:t>
            </a:r>
            <a:r>
              <a:rPr lang="en-US" sz="2000" dirty="0">
                <a:solidFill>
                  <a:srgbClr val="FFC000"/>
                </a:solidFill>
                <a:latin typeface="Bahnschrift" panose="020B0502040204020203" pitchFamily="34" charset="0"/>
              </a:rPr>
              <a:t>association with </a:t>
            </a:r>
            <a:r>
              <a:rPr lang="en-US" sz="2000" dirty="0">
                <a:solidFill>
                  <a:schemeClr val="accent4">
                    <a:lumMod val="90000"/>
                  </a:schemeClr>
                </a:solidFill>
                <a:latin typeface="Bahnschrift" panose="020B0502040204020203" pitchFamily="34" charset="0"/>
              </a:rPr>
              <a:t>the existing products in his </a:t>
            </a:r>
            <a:r>
              <a:rPr lang="en-US" sz="2000" dirty="0">
                <a:solidFill>
                  <a:srgbClr val="FFC000"/>
                </a:solidFill>
                <a:latin typeface="Bahnschrift" panose="020B0502040204020203" pitchFamily="34" charset="0"/>
              </a:rPr>
              <a:t>present basket</a:t>
            </a:r>
            <a:r>
              <a:rPr lang="en-US" sz="2000" dirty="0">
                <a:solidFill>
                  <a:schemeClr val="accent4">
                    <a:lumMod val="90000"/>
                  </a:schemeClr>
                </a:solidFill>
                <a:latin typeface="Bahnschrift" panose="020B0502040204020203" pitchFamily="34" charset="0"/>
              </a:rPr>
              <a:t>. </a:t>
            </a:r>
            <a:br>
              <a:rPr lang="en-US" sz="2000" dirty="0">
                <a:solidFill>
                  <a:schemeClr val="accent4">
                    <a:lumMod val="90000"/>
                  </a:schemeClr>
                </a:solidFill>
                <a:latin typeface="Bahnschrift" panose="020B0502040204020203" pitchFamily="34" charset="0"/>
              </a:rPr>
            </a:br>
            <a:br>
              <a:rPr lang="en-US" sz="2000" dirty="0">
                <a:solidFill>
                  <a:schemeClr val="accent4">
                    <a:lumMod val="90000"/>
                  </a:schemeClr>
                </a:solidFill>
                <a:latin typeface="Bahnschrift" panose="020B0502040204020203" pitchFamily="34" charset="0"/>
              </a:rPr>
            </a:br>
            <a:br>
              <a:rPr lang="en-US" sz="2000" dirty="0">
                <a:solidFill>
                  <a:schemeClr val="accent4">
                    <a:lumMod val="90000"/>
                  </a:schemeClr>
                </a:solidFill>
                <a:latin typeface="Bahnschrift" panose="020B0502040204020203" pitchFamily="34" charset="0"/>
              </a:rPr>
            </a:br>
            <a:r>
              <a:rPr lang="en-US" sz="2000" dirty="0">
                <a:solidFill>
                  <a:schemeClr val="accent4">
                    <a:lumMod val="90000"/>
                  </a:schemeClr>
                </a:solidFill>
                <a:latin typeface="Bahnschrift" panose="020B0502040204020203" pitchFamily="34" charset="0"/>
              </a:rPr>
              <a:t>By leveraging this </a:t>
            </a:r>
            <a:r>
              <a:rPr lang="en-US" sz="2000" dirty="0">
                <a:solidFill>
                  <a:srgbClr val="FFC000"/>
                </a:solidFill>
                <a:latin typeface="Bahnschrift" panose="020B0502040204020203" pitchFamily="34" charset="0"/>
              </a:rPr>
              <a:t>strategic brilliance</a:t>
            </a:r>
            <a:r>
              <a:rPr lang="en-US" sz="2000" dirty="0">
                <a:solidFill>
                  <a:schemeClr val="accent4">
                    <a:lumMod val="90000"/>
                  </a:schemeClr>
                </a:solidFill>
                <a:latin typeface="Bahnschrift" panose="020B0502040204020203" pitchFamily="34" charset="0"/>
              </a:rPr>
              <a:t>, sellers can skillfully </a:t>
            </a:r>
            <a:r>
              <a:rPr lang="en-US" sz="2000" dirty="0">
                <a:solidFill>
                  <a:srgbClr val="FFC000"/>
                </a:solidFill>
                <a:latin typeface="Bahnschrift" panose="020B0502040204020203" pitchFamily="34" charset="0"/>
              </a:rPr>
              <a:t>expand basket </a:t>
            </a:r>
            <a:r>
              <a:rPr lang="en-US" sz="2000" dirty="0">
                <a:solidFill>
                  <a:schemeClr val="accent4">
                    <a:lumMod val="90000"/>
                  </a:schemeClr>
                </a:solidFill>
                <a:latin typeface="Bahnschrift" panose="020B0502040204020203" pitchFamily="34" charset="0"/>
              </a:rPr>
              <a:t>size, transforming the customer journey into an enriched and lucrative experience.  </a:t>
            </a:r>
          </a:p>
          <a:p>
            <a:pPr algn="ctr"/>
            <a:endParaRPr lang="en-US" sz="2000" dirty="0">
              <a:solidFill>
                <a:schemeClr val="accent4">
                  <a:lumMod val="90000"/>
                </a:schemeClr>
              </a:solidFill>
              <a:latin typeface="Bahnschrift" panose="020B0502040204020203" pitchFamily="34" charset="0"/>
            </a:endParaRPr>
          </a:p>
          <a:p>
            <a:pPr algn="ctr"/>
            <a:r>
              <a:rPr lang="en-US" sz="2000" dirty="0">
                <a:solidFill>
                  <a:schemeClr val="accent4">
                    <a:lumMod val="90000"/>
                  </a:schemeClr>
                </a:solidFill>
                <a:latin typeface="Bahnschrift" panose="020B0502040204020203" pitchFamily="34" charset="0"/>
              </a:rPr>
              <a:t>Observation from the existing data Poultry and Dinner towels, Poultry and dishwashing Liquid</a:t>
            </a:r>
          </a:p>
        </p:txBody>
      </p:sp>
    </p:spTree>
    <p:extLst>
      <p:ext uri="{BB962C8B-B14F-4D97-AF65-F5344CB8AC3E}">
        <p14:creationId xmlns:p14="http://schemas.microsoft.com/office/powerpoint/2010/main" val="425866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EA4D89D-1FFC-6344-8F01-56A77CF5443F}"/>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BF4E056-7038-E459-6AFF-204375BE004D}"/>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14</a:t>
            </a:fld>
            <a:endParaRPr lang="en-US" dirty="0"/>
          </a:p>
        </p:txBody>
      </p:sp>
      <p:sp>
        <p:nvSpPr>
          <p:cNvPr id="4" name="TextBox 3">
            <a:extLst>
              <a:ext uri="{FF2B5EF4-FFF2-40B4-BE49-F238E27FC236}">
                <a16:creationId xmlns:a16="http://schemas.microsoft.com/office/drawing/2014/main" id="{C2447B75-508B-6D70-2216-23F8A28878A3}"/>
              </a:ext>
            </a:extLst>
          </p:cNvPr>
          <p:cNvSpPr txBox="1"/>
          <p:nvPr/>
        </p:nvSpPr>
        <p:spPr>
          <a:xfrm>
            <a:off x="1789471" y="400898"/>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Brief Summary of the EDA</a:t>
            </a:r>
            <a:endParaRPr lang="en-IN" sz="4000" dirty="0">
              <a:solidFill>
                <a:schemeClr val="bg1"/>
              </a:solidFill>
              <a:latin typeface="Bahnschrift" panose="020B0502040204020203" pitchFamily="34" charset="0"/>
            </a:endParaRPr>
          </a:p>
        </p:txBody>
      </p:sp>
      <p:sp>
        <p:nvSpPr>
          <p:cNvPr id="5" name="TextBox 4">
            <a:extLst>
              <a:ext uri="{FF2B5EF4-FFF2-40B4-BE49-F238E27FC236}">
                <a16:creationId xmlns:a16="http://schemas.microsoft.com/office/drawing/2014/main" id="{E5E6F8FC-4941-F98F-79A5-FACFF786AF45}"/>
              </a:ext>
            </a:extLst>
          </p:cNvPr>
          <p:cNvSpPr txBox="1"/>
          <p:nvPr/>
        </p:nvSpPr>
        <p:spPr>
          <a:xfrm>
            <a:off x="521110" y="1611403"/>
            <a:ext cx="11670890" cy="3477875"/>
          </a:xfrm>
          <a:prstGeom prst="rect">
            <a:avLst/>
          </a:prstGeom>
          <a:noFill/>
        </p:spPr>
        <p:txBody>
          <a:bodyPr wrap="square" rtlCol="0">
            <a:spAutoFit/>
          </a:bodyPr>
          <a:lstStyle/>
          <a:p>
            <a:pPr marL="457200" indent="-457200">
              <a:buFont typeface="+mj-lt"/>
              <a:buAutoNum type="arabicPeriod"/>
            </a:pPr>
            <a:r>
              <a:rPr lang="en-US" sz="2000" dirty="0">
                <a:solidFill>
                  <a:schemeClr val="accent4">
                    <a:lumMod val="90000"/>
                  </a:schemeClr>
                </a:solidFill>
                <a:latin typeface="Bahnschrift" panose="020B0502040204020203" pitchFamily="34" charset="0"/>
              </a:rPr>
              <a:t>The Most high performing months are </a:t>
            </a:r>
            <a:r>
              <a:rPr lang="en-US" sz="2000" dirty="0">
                <a:solidFill>
                  <a:srgbClr val="FFC000"/>
                </a:solidFill>
                <a:latin typeface="Bahnschrift" panose="020B0502040204020203" pitchFamily="34" charset="0"/>
              </a:rPr>
              <a:t>January and February</a:t>
            </a:r>
          </a:p>
          <a:p>
            <a:pPr marL="457200" indent="-457200">
              <a:buFont typeface="+mj-lt"/>
              <a:buAutoNum type="arabicPeriod"/>
            </a:pPr>
            <a:endParaRPr lang="en-US" sz="2000" dirty="0">
              <a:solidFill>
                <a:schemeClr val="accent4">
                  <a:lumMod val="90000"/>
                </a:schemeClr>
              </a:solidFill>
              <a:latin typeface="Bahnschrift" panose="020B0502040204020203" pitchFamily="34" charset="0"/>
            </a:endParaRPr>
          </a:p>
          <a:p>
            <a:pPr marL="457200" indent="-457200">
              <a:buFont typeface="+mj-lt"/>
              <a:buAutoNum type="arabicPeriod"/>
            </a:pPr>
            <a:r>
              <a:rPr lang="en-US" sz="2000" dirty="0">
                <a:solidFill>
                  <a:schemeClr val="accent4">
                    <a:lumMod val="90000"/>
                  </a:schemeClr>
                </a:solidFill>
                <a:latin typeface="Bahnschrift" panose="020B0502040204020203" pitchFamily="34" charset="0"/>
              </a:rPr>
              <a:t>There is </a:t>
            </a:r>
            <a:r>
              <a:rPr lang="en-US" sz="2000" dirty="0">
                <a:solidFill>
                  <a:srgbClr val="FFC000"/>
                </a:solidFill>
                <a:latin typeface="Bahnschrift" panose="020B0502040204020203" pitchFamily="34" charset="0"/>
              </a:rPr>
              <a:t>seasonality</a:t>
            </a:r>
            <a:r>
              <a:rPr lang="en-US" sz="2000" u="sng" dirty="0">
                <a:solidFill>
                  <a:schemeClr val="accent4">
                    <a:lumMod val="90000"/>
                  </a:schemeClr>
                </a:solidFill>
                <a:latin typeface="Bahnschrift" panose="020B0502040204020203" pitchFamily="34" charset="0"/>
              </a:rPr>
              <a:t> </a:t>
            </a:r>
            <a:r>
              <a:rPr lang="en-US" sz="2000" dirty="0">
                <a:solidFill>
                  <a:schemeClr val="accent4">
                    <a:lumMod val="90000"/>
                  </a:schemeClr>
                </a:solidFill>
                <a:latin typeface="Bahnschrift" panose="020B0502040204020203" pitchFamily="34" charset="0"/>
              </a:rPr>
              <a:t>in the data with </a:t>
            </a:r>
            <a:r>
              <a:rPr lang="en-US" sz="2000" dirty="0">
                <a:solidFill>
                  <a:srgbClr val="FFC000"/>
                </a:solidFill>
                <a:latin typeface="Bahnschrift" panose="020B0502040204020203" pitchFamily="34" charset="0"/>
              </a:rPr>
              <a:t>2 major spikes –October </a:t>
            </a:r>
            <a:r>
              <a:rPr lang="en-US" sz="2000" dirty="0">
                <a:solidFill>
                  <a:schemeClr val="accent4">
                    <a:lumMod val="90000"/>
                  </a:schemeClr>
                </a:solidFill>
                <a:latin typeface="Bahnschrift" panose="020B0502040204020203" pitchFamily="34" charset="0"/>
              </a:rPr>
              <a:t>which is likely till </a:t>
            </a:r>
            <a:r>
              <a:rPr lang="en-US" sz="2000" dirty="0">
                <a:solidFill>
                  <a:srgbClr val="FFC000"/>
                </a:solidFill>
                <a:latin typeface="Bahnschrift" panose="020B0502040204020203" pitchFamily="34" charset="0"/>
              </a:rPr>
              <a:t>January and May</a:t>
            </a:r>
            <a:r>
              <a:rPr lang="en-US" sz="2000" dirty="0">
                <a:solidFill>
                  <a:schemeClr val="accent4">
                    <a:lumMod val="90000"/>
                  </a:schemeClr>
                </a:solidFill>
                <a:latin typeface="Bahnschrift" panose="020B0502040204020203" pitchFamily="34" charset="0"/>
              </a:rPr>
              <a:t>.</a:t>
            </a:r>
          </a:p>
          <a:p>
            <a:pPr marL="457200" indent="-457200">
              <a:buFont typeface="+mj-lt"/>
              <a:buAutoNum type="arabicPeriod"/>
            </a:pPr>
            <a:endParaRPr lang="en-US" sz="2000" dirty="0">
              <a:solidFill>
                <a:schemeClr val="accent4">
                  <a:lumMod val="90000"/>
                </a:schemeClr>
              </a:solidFill>
              <a:latin typeface="Bahnschrift" panose="020B0502040204020203" pitchFamily="34" charset="0"/>
            </a:endParaRPr>
          </a:p>
          <a:p>
            <a:pPr marL="457200" indent="-457200">
              <a:buFont typeface="+mj-lt"/>
              <a:buAutoNum type="arabicPeriod"/>
            </a:pPr>
            <a:r>
              <a:rPr lang="en-US" sz="2000" dirty="0">
                <a:solidFill>
                  <a:schemeClr val="accent4">
                    <a:lumMod val="90000"/>
                  </a:schemeClr>
                </a:solidFill>
                <a:latin typeface="Bahnschrift" panose="020B0502040204020203" pitchFamily="34" charset="0"/>
              </a:rPr>
              <a:t>Top 6 most sold items are </a:t>
            </a:r>
            <a:r>
              <a:rPr lang="en-US" sz="2000" dirty="0">
                <a:solidFill>
                  <a:srgbClr val="FFC000"/>
                </a:solidFill>
                <a:latin typeface="Bahnschrift" panose="020B0502040204020203" pitchFamily="34" charset="0"/>
              </a:rPr>
              <a:t>Poultry, Ice-cream, Cereals, Lunch meat ,cheese eggs</a:t>
            </a:r>
            <a:r>
              <a:rPr lang="en-US" sz="2000" u="sng" dirty="0">
                <a:solidFill>
                  <a:schemeClr val="accent4">
                    <a:lumMod val="90000"/>
                  </a:schemeClr>
                </a:solidFill>
                <a:latin typeface="Bahnschrift" panose="020B0502040204020203" pitchFamily="34" charset="0"/>
              </a:rPr>
              <a:t>.</a:t>
            </a:r>
          </a:p>
          <a:p>
            <a:pPr marL="457200" indent="-457200">
              <a:buFont typeface="+mj-lt"/>
              <a:buAutoNum type="arabicPeriod"/>
            </a:pPr>
            <a:endParaRPr lang="en-US" sz="2000" dirty="0">
              <a:solidFill>
                <a:schemeClr val="accent4">
                  <a:lumMod val="90000"/>
                </a:schemeClr>
              </a:solidFill>
              <a:latin typeface="Bahnschrift" panose="020B0502040204020203" pitchFamily="34" charset="0"/>
            </a:endParaRPr>
          </a:p>
          <a:p>
            <a:pPr marL="457200" indent="-457200">
              <a:buFont typeface="+mj-lt"/>
              <a:buAutoNum type="arabicPeriod"/>
            </a:pPr>
            <a:r>
              <a:rPr lang="en-US" sz="2000" dirty="0">
                <a:solidFill>
                  <a:schemeClr val="accent4">
                    <a:lumMod val="90000"/>
                  </a:schemeClr>
                </a:solidFill>
                <a:latin typeface="Bahnschrift" panose="020B0502040204020203" pitchFamily="34" charset="0"/>
              </a:rPr>
              <a:t>Monday is that day of the week on which customers are </a:t>
            </a:r>
            <a:r>
              <a:rPr lang="en-US" sz="2000" dirty="0">
                <a:solidFill>
                  <a:srgbClr val="FFC000"/>
                </a:solidFill>
                <a:latin typeface="Bahnschrift" panose="020B0502040204020203" pitchFamily="34" charset="0"/>
              </a:rPr>
              <a:t>least interested to shop</a:t>
            </a:r>
            <a:r>
              <a:rPr lang="en-US" sz="2000" dirty="0">
                <a:solidFill>
                  <a:schemeClr val="accent4">
                    <a:lumMod val="90000"/>
                  </a:schemeClr>
                </a:solidFill>
                <a:latin typeface="Bahnschrift" panose="020B0502040204020203" pitchFamily="34" charset="0"/>
              </a:rPr>
              <a:t>.</a:t>
            </a:r>
          </a:p>
          <a:p>
            <a:pPr marL="457200" indent="-457200">
              <a:buFont typeface="+mj-lt"/>
              <a:buAutoNum type="arabicPeriod"/>
            </a:pPr>
            <a:endParaRPr lang="en-US" sz="2000" dirty="0">
              <a:solidFill>
                <a:schemeClr val="accent4">
                  <a:lumMod val="90000"/>
                </a:schemeClr>
              </a:solidFill>
              <a:latin typeface="Bahnschrift" panose="020B0502040204020203" pitchFamily="34" charset="0"/>
            </a:endParaRPr>
          </a:p>
          <a:p>
            <a:pPr marL="457200" indent="-457200">
              <a:buFont typeface="+mj-lt"/>
              <a:buAutoNum type="arabicPeriod"/>
            </a:pPr>
            <a:r>
              <a:rPr lang="en-US" sz="2000" dirty="0">
                <a:solidFill>
                  <a:schemeClr val="accent4">
                    <a:lumMod val="90000"/>
                  </a:schemeClr>
                </a:solidFill>
                <a:latin typeface="Bahnschrift" panose="020B0502040204020203" pitchFamily="34" charset="0"/>
              </a:rPr>
              <a:t>Observation from the existing data  shows </a:t>
            </a:r>
            <a:r>
              <a:rPr lang="en-US" sz="2000" dirty="0">
                <a:solidFill>
                  <a:srgbClr val="FFC000"/>
                </a:solidFill>
                <a:latin typeface="Bahnschrift" panose="020B0502040204020203" pitchFamily="34" charset="0"/>
              </a:rPr>
              <a:t>Poultry with Dinner towels, Poultry with dishwashing Liquid and poultry with Lunch meat are most shopped together items.</a:t>
            </a:r>
          </a:p>
          <a:p>
            <a:r>
              <a:rPr lang="en-US" sz="2000" dirty="0">
                <a:solidFill>
                  <a:schemeClr val="accent4">
                    <a:lumMod val="90000"/>
                  </a:schemeClr>
                </a:solidFill>
                <a:latin typeface="Bahnschrift" panose="020B0502040204020203" pitchFamily="34" charset="0"/>
              </a:rPr>
              <a:t> </a:t>
            </a:r>
            <a:endParaRPr lang="en-IN" sz="2000" dirty="0">
              <a:solidFill>
                <a:schemeClr val="accent4">
                  <a:lumMod val="90000"/>
                </a:schemeClr>
              </a:solidFill>
              <a:latin typeface="Bahnschrift" panose="020B0502040204020203" pitchFamily="34" charset="0"/>
            </a:endParaRPr>
          </a:p>
        </p:txBody>
      </p:sp>
    </p:spTree>
    <p:extLst>
      <p:ext uri="{BB962C8B-B14F-4D97-AF65-F5344CB8AC3E}">
        <p14:creationId xmlns:p14="http://schemas.microsoft.com/office/powerpoint/2010/main" val="158586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31519" y="1558855"/>
            <a:ext cx="4371423" cy="1031502"/>
          </a:xfrm>
        </p:spPr>
        <p:txBody>
          <a:bodyPr/>
          <a:lstStyle/>
          <a:p>
            <a:r>
              <a:rPr lang="en-US" sz="4800" dirty="0">
                <a:solidFill>
                  <a:srgbClr val="C00000"/>
                </a:solidFill>
              </a:rPr>
              <a:t>Primary goal</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816520" y="2843882"/>
            <a:ext cx="3981622" cy="2544195"/>
          </a:xfrm>
        </p:spPr>
        <p:txBody>
          <a:bodyPr/>
          <a:lstStyle/>
          <a:p>
            <a:r>
              <a:rPr lang="en-US" altLang="zh-CN" sz="2400" dirty="0">
                <a:solidFill>
                  <a:srgbClr val="0C769C"/>
                </a:solidFill>
                <a:latin typeface="Bahnschrift" panose="020B0502040204020203" pitchFamily="34" charset="0"/>
              </a:rPr>
              <a:t>Identify the </a:t>
            </a:r>
            <a:r>
              <a:rPr lang="en-US" sz="2400" dirty="0">
                <a:solidFill>
                  <a:srgbClr val="0C769C"/>
                </a:solidFill>
                <a:latin typeface="Bahnschrift" panose="020B0502040204020203" pitchFamily="34" charset="0"/>
              </a:rPr>
              <a:t>most frequently co-purchased item sets to generate intelligent product recommendations and craft strategic bundle offers that significantly amplify sales.</a:t>
            </a:r>
            <a:endParaRPr lang="en-US" altLang="zh-CN" sz="2400" dirty="0">
              <a:solidFill>
                <a:srgbClr val="0C769C"/>
              </a:solidFill>
              <a:latin typeface="Bahnschrift" panose="020B0502040204020203" pitchFamily="34" charset="0"/>
            </a:endParaRPr>
          </a:p>
        </p:txBody>
      </p:sp>
      <p:pic>
        <p:nvPicPr>
          <p:cNvPr id="10" name="Picture Placeholder 9">
            <a:extLst>
              <a:ext uri="{FF2B5EF4-FFF2-40B4-BE49-F238E27FC236}">
                <a16:creationId xmlns:a16="http://schemas.microsoft.com/office/drawing/2014/main" id="{E2A48B53-25A9-B04F-EB13-36EF5F3AABB2}"/>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7522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974C-9405-3E37-C0D2-072DF868752F}"/>
              </a:ext>
            </a:extLst>
          </p:cNvPr>
          <p:cNvSpPr>
            <a:spLocks noGrp="1"/>
          </p:cNvSpPr>
          <p:nvPr>
            <p:ph type="title"/>
          </p:nvPr>
        </p:nvSpPr>
        <p:spPr>
          <a:xfrm>
            <a:off x="611467" y="1947672"/>
            <a:ext cx="3017520" cy="630936"/>
          </a:xfrm>
        </p:spPr>
        <p:txBody>
          <a:bodyPr/>
          <a:lstStyle/>
          <a:p>
            <a:r>
              <a:rPr lang="en-US" sz="2000" dirty="0">
                <a:solidFill>
                  <a:schemeClr val="accent3">
                    <a:lumMod val="75000"/>
                  </a:schemeClr>
                </a:solidFill>
                <a:latin typeface="Bahnschrift" panose="020B0502040204020203" pitchFamily="34" charset="0"/>
              </a:rPr>
              <a:t>Introduction to the algorithm used</a:t>
            </a:r>
            <a:endParaRPr lang="en-IN" sz="2000" dirty="0">
              <a:solidFill>
                <a:schemeClr val="accent3">
                  <a:lumMod val="75000"/>
                </a:schemeClr>
              </a:solidFill>
              <a:latin typeface="Bahnschrift" panose="020B0502040204020203" pitchFamily="34" charset="0"/>
            </a:endParaRPr>
          </a:p>
        </p:txBody>
      </p:sp>
      <p:sp>
        <p:nvSpPr>
          <p:cNvPr id="3" name="Text Placeholder 2">
            <a:extLst>
              <a:ext uri="{FF2B5EF4-FFF2-40B4-BE49-F238E27FC236}">
                <a16:creationId xmlns:a16="http://schemas.microsoft.com/office/drawing/2014/main" id="{A959F9E5-B182-B0DE-7CDC-707883FD251E}"/>
              </a:ext>
            </a:extLst>
          </p:cNvPr>
          <p:cNvSpPr>
            <a:spLocks noGrp="1"/>
          </p:cNvSpPr>
          <p:nvPr>
            <p:ph type="body" idx="1"/>
          </p:nvPr>
        </p:nvSpPr>
        <p:spPr>
          <a:xfrm>
            <a:off x="611467" y="2785086"/>
            <a:ext cx="3370597" cy="2947120"/>
          </a:xfrm>
        </p:spPr>
        <p:txBody>
          <a:bodyPr/>
          <a:lstStyle/>
          <a:p>
            <a:r>
              <a:rPr lang="en-US" dirty="0">
                <a:solidFill>
                  <a:srgbClr val="19B965"/>
                </a:solidFill>
                <a:latin typeface="Bahnschrift" panose="020B0502040204020203" pitchFamily="34" charset="0"/>
              </a:rPr>
              <a:t>We have used Association Rule mining algorithm in Knime workflow in order to develop an understanding of the association of the products frequently ordered in association with other products from the available retail data.</a:t>
            </a:r>
            <a:endParaRPr lang="en-IN" dirty="0">
              <a:solidFill>
                <a:srgbClr val="19B965"/>
              </a:solidFill>
              <a:latin typeface="Bahnschrift" panose="020B0502040204020203" pitchFamily="34" charset="0"/>
            </a:endParaRPr>
          </a:p>
        </p:txBody>
      </p:sp>
      <p:pic>
        <p:nvPicPr>
          <p:cNvPr id="8" name="Picture Placeholder 7">
            <a:extLst>
              <a:ext uri="{FF2B5EF4-FFF2-40B4-BE49-F238E27FC236}">
                <a16:creationId xmlns:a16="http://schemas.microsoft.com/office/drawing/2014/main" id="{6E44F054-CEC2-76EF-7F8D-CED3A8871800}"/>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1119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9F737-09B9-CB3C-86E1-82682EB7EFB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AEC39F7-CD82-8669-FB9F-FC274EFAC410}"/>
              </a:ext>
            </a:extLst>
          </p:cNvPr>
          <p:cNvSpPr>
            <a:spLocks noGrp="1"/>
          </p:cNvSpPr>
          <p:nvPr>
            <p:ph type="title"/>
          </p:nvPr>
        </p:nvSpPr>
        <p:spPr>
          <a:xfrm>
            <a:off x="1621733" y="220827"/>
            <a:ext cx="8407171" cy="1014984"/>
          </a:xfrm>
        </p:spPr>
        <p:txBody>
          <a:bodyPr/>
          <a:lstStyle/>
          <a:p>
            <a:r>
              <a:rPr lang="en-US" sz="3600" dirty="0"/>
              <a:t>Association Rules</a:t>
            </a:r>
          </a:p>
        </p:txBody>
      </p:sp>
      <p:sp>
        <p:nvSpPr>
          <p:cNvPr id="4" name="Slide Number Placeholder 3">
            <a:extLst>
              <a:ext uri="{FF2B5EF4-FFF2-40B4-BE49-F238E27FC236}">
                <a16:creationId xmlns:a16="http://schemas.microsoft.com/office/drawing/2014/main" id="{D20EEE92-D817-494D-B071-A73D20F07F5F}"/>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
        <p:nvSpPr>
          <p:cNvPr id="6" name="Content Placeholder 5">
            <a:extLst>
              <a:ext uri="{FF2B5EF4-FFF2-40B4-BE49-F238E27FC236}">
                <a16:creationId xmlns:a16="http://schemas.microsoft.com/office/drawing/2014/main" id="{39E211FC-F22A-0BED-A0A8-DF779926D88E}"/>
              </a:ext>
            </a:extLst>
          </p:cNvPr>
          <p:cNvSpPr>
            <a:spLocks noGrp="1"/>
          </p:cNvSpPr>
          <p:nvPr>
            <p:ph idx="1"/>
          </p:nvPr>
        </p:nvSpPr>
        <p:spPr>
          <a:xfrm>
            <a:off x="484632" y="994435"/>
            <a:ext cx="11589381" cy="2043733"/>
          </a:xfrm>
        </p:spPr>
        <p:txBody>
          <a:bodyPr/>
          <a:lstStyle/>
          <a:p>
            <a:pPr marL="0" indent="0">
              <a:buNone/>
            </a:pPr>
            <a:r>
              <a:rPr lang="en-US" sz="2400" dirty="0">
                <a:solidFill>
                  <a:schemeClr val="tx2">
                    <a:lumMod val="60000"/>
                    <a:lumOff val="40000"/>
                  </a:schemeClr>
                </a:solidFill>
                <a:latin typeface="Bahnschrift Condensed" panose="020B0502040204020203" pitchFamily="34" charset="0"/>
              </a:rPr>
              <a:t>The aim of the study was to find the </a:t>
            </a:r>
            <a:r>
              <a:rPr lang="en-US" sz="2400" dirty="0">
                <a:solidFill>
                  <a:srgbClr val="FFC000"/>
                </a:solidFill>
                <a:latin typeface="Bahnschrift Condensed" panose="020B0502040204020203" pitchFamily="34" charset="0"/>
              </a:rPr>
              <a:t>most occurring combinations </a:t>
            </a:r>
            <a:r>
              <a:rPr lang="en-US" sz="2400" dirty="0">
                <a:solidFill>
                  <a:schemeClr val="tx2">
                    <a:lumMod val="60000"/>
                    <a:lumOff val="40000"/>
                  </a:schemeClr>
                </a:solidFill>
                <a:latin typeface="Bahnschrift Condensed" panose="020B0502040204020203" pitchFamily="34" charset="0"/>
              </a:rPr>
              <a:t>and provide </a:t>
            </a:r>
            <a:r>
              <a:rPr lang="en-US" sz="2400" dirty="0">
                <a:solidFill>
                  <a:srgbClr val="FFC000"/>
                </a:solidFill>
                <a:latin typeface="Bahnschrift Condensed" panose="020B0502040204020203" pitchFamily="34" charset="0"/>
              </a:rPr>
              <a:t>recommendations to push sales</a:t>
            </a:r>
            <a:r>
              <a:rPr lang="en-US" sz="2400" dirty="0">
                <a:solidFill>
                  <a:schemeClr val="tx2">
                    <a:lumMod val="60000"/>
                    <a:lumOff val="40000"/>
                  </a:schemeClr>
                </a:solidFill>
                <a:latin typeface="Bahnschrift Condensed" panose="020B0502040204020203" pitchFamily="34" charset="0"/>
              </a:rPr>
              <a:t>, indicates item groups with the highest commonality or customer preferences which in analytics stands for a higher </a:t>
            </a:r>
            <a:r>
              <a:rPr lang="en-US" sz="2400" dirty="0">
                <a:solidFill>
                  <a:srgbClr val="FFC000"/>
                </a:solidFill>
                <a:latin typeface="Bahnschrift Condensed" panose="020B0502040204020203" pitchFamily="34" charset="0"/>
              </a:rPr>
              <a:t>confidence and lift </a:t>
            </a:r>
            <a:r>
              <a:rPr lang="en-US" sz="2400" dirty="0">
                <a:solidFill>
                  <a:schemeClr val="tx2">
                    <a:lumMod val="60000"/>
                    <a:lumOff val="40000"/>
                  </a:schemeClr>
                </a:solidFill>
                <a:latin typeface="Bahnschrift Condensed" panose="020B0502040204020203" pitchFamily="34" charset="0"/>
              </a:rPr>
              <a:t>this could only be achieved if we had tested through </a:t>
            </a:r>
            <a:r>
              <a:rPr lang="en-US" sz="2400" dirty="0">
                <a:solidFill>
                  <a:srgbClr val="FFC000"/>
                </a:solidFill>
                <a:latin typeface="Bahnschrift Condensed" panose="020B0502040204020203" pitchFamily="34" charset="0"/>
              </a:rPr>
              <a:t>the maximum </a:t>
            </a:r>
            <a:r>
              <a:rPr lang="en-US" sz="2400" dirty="0">
                <a:solidFill>
                  <a:schemeClr val="tx2">
                    <a:lumMod val="60000"/>
                    <a:lumOff val="40000"/>
                  </a:schemeClr>
                </a:solidFill>
                <a:latin typeface="Bahnschrift Condensed" panose="020B0502040204020203" pitchFamily="34" charset="0"/>
              </a:rPr>
              <a:t>no of </a:t>
            </a:r>
            <a:r>
              <a:rPr lang="en-US" sz="2400" dirty="0">
                <a:solidFill>
                  <a:srgbClr val="FFC000"/>
                </a:solidFill>
                <a:latin typeface="Bahnschrift Condensed" panose="020B0502040204020203" pitchFamily="34" charset="0"/>
              </a:rPr>
              <a:t>combinations</a:t>
            </a:r>
            <a:r>
              <a:rPr lang="en-US" sz="2400" dirty="0">
                <a:solidFill>
                  <a:schemeClr val="tx2">
                    <a:lumMod val="60000"/>
                    <a:lumOff val="40000"/>
                  </a:schemeClr>
                </a:solidFill>
                <a:latin typeface="Bahnschrift Condensed" panose="020B0502040204020203" pitchFamily="34" charset="0"/>
              </a:rPr>
              <a:t> having the most </a:t>
            </a:r>
            <a:r>
              <a:rPr lang="en-US" sz="2400" dirty="0">
                <a:solidFill>
                  <a:srgbClr val="FFC000"/>
                </a:solidFill>
                <a:latin typeface="Bahnschrift Condensed" panose="020B0502040204020203" pitchFamily="34" charset="0"/>
              </a:rPr>
              <a:t>customer likeability.</a:t>
            </a:r>
            <a:br>
              <a:rPr lang="en-US" sz="2400" dirty="0">
                <a:solidFill>
                  <a:schemeClr val="tx2">
                    <a:lumMod val="60000"/>
                    <a:lumOff val="40000"/>
                  </a:schemeClr>
                </a:solidFill>
                <a:latin typeface="Bahnschrift Condensed" panose="020B0502040204020203" pitchFamily="34" charset="0"/>
              </a:rPr>
            </a:br>
            <a:r>
              <a:rPr lang="en-US" sz="2400" dirty="0">
                <a:solidFill>
                  <a:schemeClr val="tx2">
                    <a:lumMod val="60000"/>
                    <a:lumOff val="40000"/>
                  </a:schemeClr>
                </a:solidFill>
                <a:latin typeface="Bahnschrift Condensed" panose="020B0502040204020203" pitchFamily="34" charset="0"/>
              </a:rPr>
              <a:t>The best combination achieved when </a:t>
            </a:r>
            <a:r>
              <a:rPr lang="en-US" sz="2400" dirty="0">
                <a:solidFill>
                  <a:srgbClr val="FFC000"/>
                </a:solidFill>
                <a:latin typeface="Bahnschrift Condensed" panose="020B0502040204020203" pitchFamily="34" charset="0"/>
              </a:rPr>
              <a:t>support =0.02 </a:t>
            </a:r>
            <a:r>
              <a:rPr lang="en-US" sz="2400" dirty="0">
                <a:solidFill>
                  <a:schemeClr val="tx2">
                    <a:lumMod val="60000"/>
                    <a:lumOff val="40000"/>
                  </a:schemeClr>
                </a:solidFill>
                <a:latin typeface="Bahnschrift Condensed" panose="020B0502040204020203" pitchFamily="34" charset="0"/>
              </a:rPr>
              <a:t>&amp; </a:t>
            </a:r>
            <a:r>
              <a:rPr lang="en-US" sz="2400" dirty="0">
                <a:solidFill>
                  <a:srgbClr val="FFC000"/>
                </a:solidFill>
                <a:latin typeface="Bahnschrift Condensed" panose="020B0502040204020203" pitchFamily="34" charset="0"/>
              </a:rPr>
              <a:t>confidence=0.75</a:t>
            </a:r>
            <a:r>
              <a:rPr lang="en-US" sz="2400" dirty="0">
                <a:solidFill>
                  <a:schemeClr val="tx2">
                    <a:lumMod val="60000"/>
                    <a:lumOff val="40000"/>
                  </a:schemeClr>
                </a:solidFill>
                <a:latin typeface="Bahnschrift Condensed" panose="020B0502040204020203" pitchFamily="34" charset="0"/>
              </a:rPr>
              <a:t>(confidence more than 75%)</a:t>
            </a:r>
          </a:p>
          <a:p>
            <a:pPr marL="0" indent="0">
              <a:buNone/>
            </a:pPr>
            <a:endParaRPr lang="en-US" sz="2400" dirty="0">
              <a:solidFill>
                <a:schemeClr val="tx2">
                  <a:lumMod val="60000"/>
                  <a:lumOff val="40000"/>
                </a:schemeClr>
              </a:solidFill>
              <a:latin typeface="Bahnschrift Condensed" panose="020B0502040204020203" pitchFamily="34" charset="0"/>
            </a:endParaRPr>
          </a:p>
          <a:p>
            <a:pPr marL="0" indent="0">
              <a:buNone/>
            </a:pPr>
            <a:endParaRPr lang="en-IN" sz="2400" dirty="0">
              <a:solidFill>
                <a:schemeClr val="tx2">
                  <a:lumMod val="60000"/>
                  <a:lumOff val="40000"/>
                </a:schemeClr>
              </a:solidFill>
              <a:latin typeface="Bahnschrift Condensed" panose="020B0502040204020203" pitchFamily="34" charset="0"/>
            </a:endParaRPr>
          </a:p>
        </p:txBody>
      </p:sp>
      <p:graphicFrame>
        <p:nvGraphicFramePr>
          <p:cNvPr id="5" name="Table 4">
            <a:extLst>
              <a:ext uri="{FF2B5EF4-FFF2-40B4-BE49-F238E27FC236}">
                <a16:creationId xmlns:a16="http://schemas.microsoft.com/office/drawing/2014/main" id="{ECB817F0-F83D-4A75-8DDD-D9478343F0C7}"/>
              </a:ext>
            </a:extLst>
          </p:cNvPr>
          <p:cNvGraphicFramePr>
            <a:graphicFrameLocks noGrp="1"/>
          </p:cNvGraphicFramePr>
          <p:nvPr>
            <p:extLst>
              <p:ext uri="{D42A27DB-BD31-4B8C-83A1-F6EECF244321}">
                <p14:modId xmlns:p14="http://schemas.microsoft.com/office/powerpoint/2010/main" val="2063741389"/>
              </p:ext>
            </p:extLst>
          </p:nvPr>
        </p:nvGraphicFramePr>
        <p:xfrm>
          <a:off x="579079" y="3307222"/>
          <a:ext cx="11128289" cy="2985836"/>
        </p:xfrm>
        <a:graphic>
          <a:graphicData uri="http://schemas.openxmlformats.org/drawingml/2006/table">
            <a:tbl>
              <a:tblPr>
                <a:tableStyleId>{5C22544A-7EE6-4342-B048-85BDC9FD1C3A}</a:tableStyleId>
              </a:tblPr>
              <a:tblGrid>
                <a:gridCol w="837286">
                  <a:extLst>
                    <a:ext uri="{9D8B030D-6E8A-4147-A177-3AD203B41FA5}">
                      <a16:colId xmlns:a16="http://schemas.microsoft.com/office/drawing/2014/main" val="561175656"/>
                    </a:ext>
                  </a:extLst>
                </a:gridCol>
                <a:gridCol w="1568008">
                  <a:extLst>
                    <a:ext uri="{9D8B030D-6E8A-4147-A177-3AD203B41FA5}">
                      <a16:colId xmlns:a16="http://schemas.microsoft.com/office/drawing/2014/main" val="330298731"/>
                    </a:ext>
                  </a:extLst>
                </a:gridCol>
                <a:gridCol w="1125511">
                  <a:extLst>
                    <a:ext uri="{9D8B030D-6E8A-4147-A177-3AD203B41FA5}">
                      <a16:colId xmlns:a16="http://schemas.microsoft.com/office/drawing/2014/main" val="901007076"/>
                    </a:ext>
                  </a:extLst>
                </a:gridCol>
                <a:gridCol w="1919165">
                  <a:extLst>
                    <a:ext uri="{9D8B030D-6E8A-4147-A177-3AD203B41FA5}">
                      <a16:colId xmlns:a16="http://schemas.microsoft.com/office/drawing/2014/main" val="2389745545"/>
                    </a:ext>
                  </a:extLst>
                </a:gridCol>
                <a:gridCol w="2116049">
                  <a:extLst>
                    <a:ext uri="{9D8B030D-6E8A-4147-A177-3AD203B41FA5}">
                      <a16:colId xmlns:a16="http://schemas.microsoft.com/office/drawing/2014/main" val="1967643076"/>
                    </a:ext>
                  </a:extLst>
                </a:gridCol>
                <a:gridCol w="1811582">
                  <a:extLst>
                    <a:ext uri="{9D8B030D-6E8A-4147-A177-3AD203B41FA5}">
                      <a16:colId xmlns:a16="http://schemas.microsoft.com/office/drawing/2014/main" val="59293886"/>
                    </a:ext>
                  </a:extLst>
                </a:gridCol>
                <a:gridCol w="1750688">
                  <a:extLst>
                    <a:ext uri="{9D8B030D-6E8A-4147-A177-3AD203B41FA5}">
                      <a16:colId xmlns:a16="http://schemas.microsoft.com/office/drawing/2014/main" val="3295504562"/>
                    </a:ext>
                  </a:extLst>
                </a:gridCol>
              </a:tblGrid>
              <a:tr h="426548">
                <a:tc>
                  <a:txBody>
                    <a:bodyPr/>
                    <a:lstStyle/>
                    <a:p>
                      <a:pPr algn="ctr" fontAlgn="b">
                        <a:lnSpc>
                          <a:spcPct val="100000"/>
                        </a:lnSpc>
                      </a:pPr>
                      <a:r>
                        <a:rPr lang="en-IN" sz="1600" b="1" u="none" strike="noStrike" dirty="0">
                          <a:ln>
                            <a:noFill/>
                          </a:ln>
                          <a:solidFill>
                            <a:schemeClr val="bg1">
                              <a:lumMod val="95000"/>
                            </a:schemeClr>
                          </a:solidFill>
                          <a:effectLst/>
                        </a:rPr>
                        <a:t>Support</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tc>
                  <a:txBody>
                    <a:bodyPr/>
                    <a:lstStyle/>
                    <a:p>
                      <a:pPr algn="ctr" fontAlgn="b">
                        <a:lnSpc>
                          <a:spcPct val="100000"/>
                        </a:lnSpc>
                      </a:pPr>
                      <a:r>
                        <a:rPr lang="en-IN" sz="1600" b="1" u="none" strike="noStrike" dirty="0">
                          <a:ln>
                            <a:noFill/>
                          </a:ln>
                          <a:solidFill>
                            <a:schemeClr val="bg1">
                              <a:lumMod val="95000"/>
                            </a:schemeClr>
                          </a:solidFill>
                          <a:effectLst/>
                        </a:rPr>
                        <a:t>Confidence</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tc>
                  <a:txBody>
                    <a:bodyPr/>
                    <a:lstStyle/>
                    <a:p>
                      <a:pPr algn="ctr" fontAlgn="b">
                        <a:lnSpc>
                          <a:spcPct val="100000"/>
                        </a:lnSpc>
                      </a:pPr>
                      <a:r>
                        <a:rPr lang="en-IN" sz="1600" b="1" u="none" strike="noStrike" dirty="0">
                          <a:ln>
                            <a:noFill/>
                          </a:ln>
                          <a:solidFill>
                            <a:schemeClr val="bg1">
                              <a:lumMod val="95000"/>
                            </a:schemeClr>
                          </a:solidFill>
                          <a:effectLst/>
                        </a:rPr>
                        <a:t>Lift</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tc>
                  <a:txBody>
                    <a:bodyPr/>
                    <a:lstStyle/>
                    <a:p>
                      <a:pPr algn="ctr" fontAlgn="b">
                        <a:lnSpc>
                          <a:spcPct val="100000"/>
                        </a:lnSpc>
                      </a:pPr>
                      <a:r>
                        <a:rPr lang="en-IN" sz="1600" b="1" u="none" strike="noStrike" dirty="0">
                          <a:ln>
                            <a:noFill/>
                          </a:ln>
                          <a:solidFill>
                            <a:schemeClr val="bg1">
                              <a:lumMod val="95000"/>
                            </a:schemeClr>
                          </a:solidFill>
                          <a:effectLst/>
                        </a:rPr>
                        <a:t>Max Support reached</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tc>
                  <a:txBody>
                    <a:bodyPr/>
                    <a:lstStyle/>
                    <a:p>
                      <a:pPr algn="ctr" fontAlgn="b">
                        <a:lnSpc>
                          <a:spcPct val="100000"/>
                        </a:lnSpc>
                      </a:pPr>
                      <a:r>
                        <a:rPr lang="en-IN" sz="1600" b="1" u="none" strike="noStrike" dirty="0">
                          <a:ln>
                            <a:noFill/>
                          </a:ln>
                          <a:solidFill>
                            <a:schemeClr val="bg1">
                              <a:lumMod val="95000"/>
                            </a:schemeClr>
                          </a:solidFill>
                          <a:effectLst/>
                        </a:rPr>
                        <a:t>Max Confidence Reached</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tc>
                  <a:txBody>
                    <a:bodyPr/>
                    <a:lstStyle/>
                    <a:p>
                      <a:pPr algn="ctr" fontAlgn="b">
                        <a:lnSpc>
                          <a:spcPct val="100000"/>
                        </a:lnSpc>
                      </a:pPr>
                      <a:r>
                        <a:rPr lang="en-IN" sz="1600" b="1" u="none" strike="noStrike" dirty="0">
                          <a:ln>
                            <a:noFill/>
                          </a:ln>
                          <a:solidFill>
                            <a:schemeClr val="bg1">
                              <a:lumMod val="95000"/>
                            </a:schemeClr>
                          </a:solidFill>
                          <a:effectLst/>
                        </a:rPr>
                        <a:t>Max Lift Reached</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tc>
                  <a:txBody>
                    <a:bodyPr/>
                    <a:lstStyle/>
                    <a:p>
                      <a:pPr algn="ctr" fontAlgn="b">
                        <a:lnSpc>
                          <a:spcPct val="100000"/>
                        </a:lnSpc>
                      </a:pPr>
                      <a:r>
                        <a:rPr lang="en-IN" sz="1600" b="1" u="none" strike="noStrike" dirty="0">
                          <a:ln>
                            <a:noFill/>
                          </a:ln>
                          <a:solidFill>
                            <a:schemeClr val="bg1">
                              <a:lumMod val="95000"/>
                            </a:schemeClr>
                          </a:solidFill>
                          <a:effectLst/>
                        </a:rPr>
                        <a:t>Rules /combinations</a:t>
                      </a:r>
                      <a:endParaRPr lang="en-IN" sz="1600" b="1" i="0" u="none" strike="noStrike" dirty="0">
                        <a:ln>
                          <a:noFill/>
                        </a:ln>
                        <a:solidFill>
                          <a:schemeClr val="bg1">
                            <a:lumMod val="95000"/>
                          </a:schemeClr>
                        </a:solidFill>
                        <a:effectLst/>
                        <a:latin typeface="Bahnschrift" panose="020B0502040204020203" pitchFamily="34" charset="0"/>
                      </a:endParaRPr>
                    </a:p>
                  </a:txBody>
                  <a:tcPr marL="7620" marR="7620" marT="7620" marB="0" anchor="ctr">
                    <a:solidFill>
                      <a:schemeClr val="accent2">
                        <a:lumMod val="75000"/>
                      </a:schemeClr>
                    </a:solidFill>
                  </a:tcPr>
                </a:tc>
                <a:extLst>
                  <a:ext uri="{0D108BD9-81ED-4DB2-BD59-A6C34878D82A}">
                    <a16:rowId xmlns:a16="http://schemas.microsoft.com/office/drawing/2014/main" val="2744972074"/>
                  </a:ext>
                </a:extLst>
              </a:tr>
              <a:tr h="426548">
                <a:tc>
                  <a:txBody>
                    <a:bodyPr/>
                    <a:lstStyle/>
                    <a:p>
                      <a:pPr algn="ctr" fontAlgn="b"/>
                      <a:r>
                        <a:rPr lang="en-IN" sz="1600" u="none" strike="noStrike" dirty="0">
                          <a:ln>
                            <a:noFill/>
                          </a:ln>
                          <a:solidFill>
                            <a:schemeClr val="bg1"/>
                          </a:solidFill>
                          <a:effectLst/>
                          <a:latin typeface="Bahnschrift" panose="020B0502040204020203" pitchFamily="34" charset="0"/>
                        </a:rPr>
                        <a:t>0.09</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0.421</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715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extLst>
                  <a:ext uri="{0D108BD9-81ED-4DB2-BD59-A6C34878D82A}">
                    <a16:rowId xmlns:a16="http://schemas.microsoft.com/office/drawing/2014/main" val="2180660017"/>
                  </a:ext>
                </a:extLst>
              </a:tr>
              <a:tr h="426548">
                <a:tc>
                  <a:txBody>
                    <a:bodyPr/>
                    <a:lstStyle/>
                    <a:p>
                      <a:pPr algn="ctr" fontAlgn="b"/>
                      <a:r>
                        <a:rPr lang="en-IN" sz="1600" u="none" strike="noStrike" dirty="0">
                          <a:ln>
                            <a:noFill/>
                          </a:ln>
                          <a:solidFill>
                            <a:schemeClr val="bg1"/>
                          </a:solidFill>
                          <a:effectLst/>
                          <a:latin typeface="Bahnschrift" panose="020B0502040204020203" pitchFamily="34" charset="0"/>
                        </a:rPr>
                        <a:t>0.09</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US" sz="1600" b="1" i="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0.195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0.579</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1.49</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31</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extLst>
                  <a:ext uri="{0D108BD9-81ED-4DB2-BD59-A6C34878D82A}">
                    <a16:rowId xmlns:a16="http://schemas.microsoft.com/office/drawing/2014/main" val="2521616995"/>
                  </a:ext>
                </a:extLst>
              </a:tr>
              <a:tr h="426548">
                <a:tc>
                  <a:txBody>
                    <a:bodyPr/>
                    <a:lstStyle/>
                    <a:p>
                      <a:pPr algn="ctr" fontAlgn="b"/>
                      <a:r>
                        <a:rPr lang="en-IN" sz="1600" u="none" strike="noStrike" dirty="0">
                          <a:ln>
                            <a:noFill/>
                          </a:ln>
                          <a:solidFill>
                            <a:schemeClr val="bg1"/>
                          </a:solidFill>
                          <a:effectLst/>
                          <a:latin typeface="Bahnschrift" panose="020B0502040204020203" pitchFamily="34" charset="0"/>
                        </a:rPr>
                        <a:t>0.025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0.421</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66080</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extLst>
                  <a:ext uri="{0D108BD9-81ED-4DB2-BD59-A6C34878D82A}">
                    <a16:rowId xmlns:a16="http://schemas.microsoft.com/office/drawing/2014/main" val="1141464163"/>
                  </a:ext>
                </a:extLst>
              </a:tr>
              <a:tr h="426548">
                <a:tc>
                  <a:txBody>
                    <a:bodyPr/>
                    <a:lstStyle/>
                    <a:p>
                      <a:pPr algn="ctr" fontAlgn="b"/>
                      <a:r>
                        <a:rPr lang="en-IN" sz="1600" u="none" strike="noStrike" dirty="0">
                          <a:ln>
                            <a:noFill/>
                          </a:ln>
                          <a:solidFill>
                            <a:schemeClr val="bg1"/>
                          </a:solidFill>
                          <a:effectLst/>
                          <a:latin typeface="Bahnschrift" panose="020B0502040204020203" pitchFamily="34" charset="0"/>
                        </a:rPr>
                        <a:t>0.025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0.195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0.857</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2.194</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US" sz="1600" b="1" i="0" u="none" strike="noStrike" dirty="0">
                          <a:ln>
                            <a:noFill/>
                          </a:ln>
                          <a:solidFill>
                            <a:schemeClr val="bg1"/>
                          </a:solidFill>
                          <a:effectLst/>
                          <a:latin typeface="Bahnschrift" panose="020B0502040204020203" pitchFamily="34" charset="0"/>
                        </a:rPr>
                        <a:t>59829</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extLst>
                  <a:ext uri="{0D108BD9-81ED-4DB2-BD59-A6C34878D82A}">
                    <a16:rowId xmlns:a16="http://schemas.microsoft.com/office/drawing/2014/main" val="3799485451"/>
                  </a:ext>
                </a:extLst>
              </a:tr>
              <a:tr h="426548">
                <a:tc>
                  <a:txBody>
                    <a:bodyPr/>
                    <a:lstStyle/>
                    <a:p>
                      <a:pPr algn="ctr" fontAlgn="b"/>
                      <a:r>
                        <a:rPr lang="en-IN" sz="1600" u="none" strike="noStrike" dirty="0">
                          <a:ln>
                            <a:noFill/>
                          </a:ln>
                          <a:solidFill>
                            <a:schemeClr val="bg1"/>
                          </a:solidFill>
                          <a:effectLst/>
                          <a:latin typeface="Bahnschrift" panose="020B0502040204020203" pitchFamily="34" charset="0"/>
                        </a:rPr>
                        <a:t>0.02</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0.421</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96532</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rgbClr val="0C769C"/>
                    </a:solidFill>
                  </a:tcPr>
                </a:tc>
                <a:extLst>
                  <a:ext uri="{0D108BD9-81ED-4DB2-BD59-A6C34878D82A}">
                    <a16:rowId xmlns:a16="http://schemas.microsoft.com/office/drawing/2014/main" val="3893722489"/>
                  </a:ext>
                </a:extLst>
              </a:tr>
              <a:tr h="426548">
                <a:tc>
                  <a:txBody>
                    <a:bodyPr/>
                    <a:lstStyle/>
                    <a:p>
                      <a:pPr algn="ctr" fontAlgn="b"/>
                      <a:r>
                        <a:rPr lang="en-IN" sz="1600" u="none" strike="noStrike" dirty="0">
                          <a:ln>
                            <a:noFill/>
                          </a:ln>
                          <a:solidFill>
                            <a:schemeClr val="bg1"/>
                          </a:solidFill>
                          <a:effectLst/>
                          <a:latin typeface="Bahnschrift" panose="020B0502040204020203" pitchFamily="34" charset="0"/>
                        </a:rPr>
                        <a:t>0.02</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0.75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US" sz="1600" b="1" i="0" u="none" strike="noStrike" dirty="0">
                          <a:ln>
                            <a:noFill/>
                          </a:ln>
                          <a:solidFill>
                            <a:schemeClr val="bg1"/>
                          </a:solidFill>
                          <a:effectLst/>
                          <a:latin typeface="Bahnschrift" panose="020B0502040204020203" pitchFamily="34" charset="0"/>
                        </a:rPr>
                        <a:t>NA</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0.032</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0.885</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2.349</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tc>
                  <a:txBody>
                    <a:bodyPr/>
                    <a:lstStyle/>
                    <a:p>
                      <a:pPr algn="ctr" fontAlgn="b"/>
                      <a:r>
                        <a:rPr lang="en-IN" sz="1600" u="none" strike="noStrike" dirty="0">
                          <a:ln>
                            <a:noFill/>
                          </a:ln>
                          <a:solidFill>
                            <a:schemeClr val="bg1"/>
                          </a:solidFill>
                          <a:effectLst/>
                          <a:latin typeface="Bahnschrift" panose="020B0502040204020203" pitchFamily="34" charset="0"/>
                        </a:rPr>
                        <a:t>480</a:t>
                      </a:r>
                      <a:endParaRPr lang="en-IN" sz="1600" b="1" i="0" u="none" strike="noStrike" dirty="0">
                        <a:ln>
                          <a:noFill/>
                        </a:ln>
                        <a:solidFill>
                          <a:schemeClr val="bg1"/>
                        </a:solidFill>
                        <a:effectLst/>
                        <a:latin typeface="Bahnschrift" panose="020B0502040204020203" pitchFamily="34" charset="0"/>
                      </a:endParaRPr>
                    </a:p>
                  </a:txBody>
                  <a:tcPr marL="7620" marR="7620" marT="7620" marB="0" anchor="ctr">
                    <a:solidFill>
                      <a:schemeClr val="accent3"/>
                    </a:solidFill>
                  </a:tcPr>
                </a:tc>
                <a:extLst>
                  <a:ext uri="{0D108BD9-81ED-4DB2-BD59-A6C34878D82A}">
                    <a16:rowId xmlns:a16="http://schemas.microsoft.com/office/drawing/2014/main" val="4208909477"/>
                  </a:ext>
                </a:extLst>
              </a:tr>
            </a:tbl>
          </a:graphicData>
        </a:graphic>
      </p:graphicFrame>
    </p:spTree>
    <p:extLst>
      <p:ext uri="{BB962C8B-B14F-4D97-AF65-F5344CB8AC3E}">
        <p14:creationId xmlns:p14="http://schemas.microsoft.com/office/powerpoint/2010/main" val="126943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621733" y="76741"/>
            <a:ext cx="8407171" cy="1014984"/>
          </a:xfrm>
        </p:spPr>
        <p:txBody>
          <a:bodyPr/>
          <a:lstStyle/>
          <a:p>
            <a:r>
              <a:rPr lang="en-US" sz="3600" dirty="0"/>
              <a:t>Association Rules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pic>
        <p:nvPicPr>
          <p:cNvPr id="13" name="Content Placeholder 12">
            <a:extLst>
              <a:ext uri="{FF2B5EF4-FFF2-40B4-BE49-F238E27FC236}">
                <a16:creationId xmlns:a16="http://schemas.microsoft.com/office/drawing/2014/main" id="{45E01297-0569-CF98-2744-FA539E658924}"/>
              </a:ext>
            </a:extLst>
          </p:cNvPr>
          <p:cNvPicPr>
            <a:picLocks noGrp="1" noChangeAspect="1"/>
          </p:cNvPicPr>
          <p:nvPr>
            <p:ph idx="1"/>
          </p:nvPr>
        </p:nvPicPr>
        <p:blipFill>
          <a:blip r:embed="rId2"/>
          <a:stretch>
            <a:fillRect/>
          </a:stretch>
        </p:blipFill>
        <p:spPr>
          <a:xfrm>
            <a:off x="265471" y="728319"/>
            <a:ext cx="11818374" cy="6056671"/>
          </a:xfrm>
        </p:spPr>
      </p:pic>
    </p:spTree>
    <p:extLst>
      <p:ext uri="{BB962C8B-B14F-4D97-AF65-F5344CB8AC3E}">
        <p14:creationId xmlns:p14="http://schemas.microsoft.com/office/powerpoint/2010/main" val="2831084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0A9A6-BED7-7D71-E4BD-B900139D00D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036B75A-7072-6342-AFF1-8612A7E5C6F0}"/>
              </a:ext>
            </a:extLst>
          </p:cNvPr>
          <p:cNvSpPr>
            <a:spLocks noGrp="1"/>
          </p:cNvSpPr>
          <p:nvPr>
            <p:ph type="title"/>
          </p:nvPr>
        </p:nvSpPr>
        <p:spPr>
          <a:xfrm>
            <a:off x="1621733" y="76741"/>
            <a:ext cx="8407171" cy="1014984"/>
          </a:xfrm>
        </p:spPr>
        <p:txBody>
          <a:bodyPr/>
          <a:lstStyle/>
          <a:p>
            <a:r>
              <a:rPr lang="en-US" sz="3600" dirty="0"/>
              <a:t>Products with recommendations</a:t>
            </a:r>
          </a:p>
        </p:txBody>
      </p:sp>
      <p:sp>
        <p:nvSpPr>
          <p:cNvPr id="4" name="Slide Number Placeholder 3">
            <a:extLst>
              <a:ext uri="{FF2B5EF4-FFF2-40B4-BE49-F238E27FC236}">
                <a16:creationId xmlns:a16="http://schemas.microsoft.com/office/drawing/2014/main" id="{5AFA9E5B-3778-565A-4EAF-C9D11ECBDE7E}"/>
              </a:ext>
            </a:extLst>
          </p:cNvPr>
          <p:cNvSpPr>
            <a:spLocks noGrp="1"/>
          </p:cNvSpPr>
          <p:nvPr>
            <p:ph type="sldNum" sz="quarter" idx="12"/>
          </p:nvPr>
        </p:nvSpPr>
        <p:spPr/>
        <p:txBody>
          <a:bodyPr/>
          <a:lstStyle/>
          <a:p>
            <a:fld id="{8D0AFDD5-844D-364D-8AEC-50CF4D36D55D}" type="slidenum">
              <a:rPr lang="en-US" smtClean="0"/>
              <a:pPr/>
              <a:t>19</a:t>
            </a:fld>
            <a:endParaRPr lang="en-US" dirty="0"/>
          </a:p>
        </p:txBody>
      </p:sp>
      <p:sp>
        <p:nvSpPr>
          <p:cNvPr id="3" name="Footer Placeholder 2">
            <a:extLst>
              <a:ext uri="{FF2B5EF4-FFF2-40B4-BE49-F238E27FC236}">
                <a16:creationId xmlns:a16="http://schemas.microsoft.com/office/drawing/2014/main" id="{6D2702BC-F991-2613-8BB1-12642856046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E87C73C6-EA72-D705-3C6C-A310704DF912}"/>
              </a:ext>
            </a:extLst>
          </p:cNvPr>
          <p:cNvSpPr>
            <a:spLocks noGrp="1"/>
          </p:cNvSpPr>
          <p:nvPr>
            <p:ph type="dt" sz="half" idx="10"/>
          </p:nvPr>
        </p:nvSpPr>
        <p:spPr/>
        <p:txBody>
          <a:bodyPr/>
          <a:lstStyle/>
          <a:p>
            <a:r>
              <a:rPr lang="en-US" dirty="0"/>
              <a:t>20XX</a:t>
            </a:r>
          </a:p>
        </p:txBody>
      </p:sp>
      <p:pic>
        <p:nvPicPr>
          <p:cNvPr id="8" name="Content Placeholder 7">
            <a:extLst>
              <a:ext uri="{FF2B5EF4-FFF2-40B4-BE49-F238E27FC236}">
                <a16:creationId xmlns:a16="http://schemas.microsoft.com/office/drawing/2014/main" id="{B16E550B-4FD5-D806-AD0C-60B3DAF96101}"/>
              </a:ext>
            </a:extLst>
          </p:cNvPr>
          <p:cNvPicPr>
            <a:picLocks noGrp="1" noChangeAspect="1"/>
          </p:cNvPicPr>
          <p:nvPr>
            <p:ph idx="1"/>
          </p:nvPr>
        </p:nvPicPr>
        <p:blipFill>
          <a:blip r:embed="rId2"/>
          <a:stretch>
            <a:fillRect/>
          </a:stretch>
        </p:blipFill>
        <p:spPr>
          <a:xfrm>
            <a:off x="0" y="778310"/>
            <a:ext cx="12192000" cy="5622594"/>
          </a:xfrm>
        </p:spPr>
      </p:pic>
    </p:spTree>
    <p:extLst>
      <p:ext uri="{BB962C8B-B14F-4D97-AF65-F5344CB8AC3E}">
        <p14:creationId xmlns:p14="http://schemas.microsoft.com/office/powerpoint/2010/main" val="124823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31EB-0F56-7A00-0E71-5C9A120E3EF2}"/>
              </a:ext>
            </a:extLst>
          </p:cNvPr>
          <p:cNvSpPr>
            <a:spLocks noGrp="1"/>
          </p:cNvSpPr>
          <p:nvPr>
            <p:ph type="title"/>
          </p:nvPr>
        </p:nvSpPr>
        <p:spPr/>
        <p:txBody>
          <a:bodyPr/>
          <a:lstStyle/>
          <a:p>
            <a:r>
              <a:rPr lang="en-US" dirty="0"/>
              <a:t>Market Basket Analysis</a:t>
            </a:r>
            <a:endParaRPr lang="en-IN" dirty="0"/>
          </a:p>
        </p:txBody>
      </p:sp>
      <p:sp>
        <p:nvSpPr>
          <p:cNvPr id="4" name="Text Placeholder 3">
            <a:extLst>
              <a:ext uri="{FF2B5EF4-FFF2-40B4-BE49-F238E27FC236}">
                <a16:creationId xmlns:a16="http://schemas.microsoft.com/office/drawing/2014/main" id="{2D207D15-0B37-1872-335A-9085F146874B}"/>
              </a:ext>
            </a:extLst>
          </p:cNvPr>
          <p:cNvSpPr>
            <a:spLocks noGrp="1"/>
          </p:cNvSpPr>
          <p:nvPr>
            <p:ph type="body" sz="quarter" idx="15"/>
          </p:nvPr>
        </p:nvSpPr>
        <p:spPr/>
        <p:txBody>
          <a:bodyPr/>
          <a:lstStyle/>
          <a:p>
            <a:r>
              <a:rPr lang="en-US" dirty="0"/>
              <a:t>Introduction</a:t>
            </a:r>
            <a:endParaRPr lang="en-IN" dirty="0"/>
          </a:p>
        </p:txBody>
      </p:sp>
      <p:sp>
        <p:nvSpPr>
          <p:cNvPr id="5" name="Text Placeholder 4">
            <a:extLst>
              <a:ext uri="{FF2B5EF4-FFF2-40B4-BE49-F238E27FC236}">
                <a16:creationId xmlns:a16="http://schemas.microsoft.com/office/drawing/2014/main" id="{96806691-AA37-B983-1A1F-67D3D4DB84CF}"/>
              </a:ext>
            </a:extLst>
          </p:cNvPr>
          <p:cNvSpPr>
            <a:spLocks noGrp="1"/>
          </p:cNvSpPr>
          <p:nvPr>
            <p:ph type="body" sz="quarter" idx="20"/>
          </p:nvPr>
        </p:nvSpPr>
        <p:spPr/>
        <p:txBody>
          <a:bodyPr/>
          <a:lstStyle/>
          <a:p>
            <a:r>
              <a:rPr lang="en-US" dirty="0"/>
              <a:t>EDA, understanding the data</a:t>
            </a:r>
            <a:endParaRPr lang="en-IN" dirty="0"/>
          </a:p>
        </p:txBody>
      </p:sp>
      <p:sp>
        <p:nvSpPr>
          <p:cNvPr id="7" name="Text Placeholder 6">
            <a:extLst>
              <a:ext uri="{FF2B5EF4-FFF2-40B4-BE49-F238E27FC236}">
                <a16:creationId xmlns:a16="http://schemas.microsoft.com/office/drawing/2014/main" id="{6BFAC8F8-FFF4-A48C-ADEE-1BA916D42758}"/>
              </a:ext>
            </a:extLst>
          </p:cNvPr>
          <p:cNvSpPr>
            <a:spLocks noGrp="1"/>
          </p:cNvSpPr>
          <p:nvPr>
            <p:ph type="body" sz="quarter" idx="16"/>
          </p:nvPr>
        </p:nvSpPr>
        <p:spPr/>
        <p:txBody>
          <a:bodyPr/>
          <a:lstStyle/>
          <a:p>
            <a:r>
              <a:rPr lang="en-US" dirty="0"/>
              <a:t>Goal setting</a:t>
            </a:r>
            <a:endParaRPr lang="en-IN" dirty="0"/>
          </a:p>
        </p:txBody>
      </p:sp>
      <p:sp>
        <p:nvSpPr>
          <p:cNvPr id="8" name="Text Placeholder 7">
            <a:extLst>
              <a:ext uri="{FF2B5EF4-FFF2-40B4-BE49-F238E27FC236}">
                <a16:creationId xmlns:a16="http://schemas.microsoft.com/office/drawing/2014/main" id="{7FD47F9B-25BB-61C3-22CB-282DD5CD404F}"/>
              </a:ext>
            </a:extLst>
          </p:cNvPr>
          <p:cNvSpPr>
            <a:spLocks noGrp="1"/>
          </p:cNvSpPr>
          <p:nvPr>
            <p:ph type="body" sz="quarter" idx="21"/>
          </p:nvPr>
        </p:nvSpPr>
        <p:spPr>
          <a:xfrm>
            <a:off x="5769863" y="2069946"/>
            <a:ext cx="5792871" cy="338328"/>
          </a:xfrm>
        </p:spPr>
        <p:txBody>
          <a:bodyPr/>
          <a:lstStyle/>
          <a:p>
            <a:r>
              <a:rPr lang="en-US" dirty="0"/>
              <a:t>Understanding the </a:t>
            </a:r>
            <a:r>
              <a:rPr lang="en-US" dirty="0" err="1"/>
              <a:t>nessecity</a:t>
            </a:r>
            <a:endParaRPr lang="en-IN" dirty="0"/>
          </a:p>
        </p:txBody>
      </p:sp>
      <p:sp>
        <p:nvSpPr>
          <p:cNvPr id="10" name="Text Placeholder 9">
            <a:extLst>
              <a:ext uri="{FF2B5EF4-FFF2-40B4-BE49-F238E27FC236}">
                <a16:creationId xmlns:a16="http://schemas.microsoft.com/office/drawing/2014/main" id="{0E86434C-407C-4CFA-2DA2-2B8ED84D08C6}"/>
              </a:ext>
            </a:extLst>
          </p:cNvPr>
          <p:cNvSpPr>
            <a:spLocks noGrp="1"/>
          </p:cNvSpPr>
          <p:nvPr>
            <p:ph type="body" sz="quarter" idx="17"/>
          </p:nvPr>
        </p:nvSpPr>
        <p:spPr/>
        <p:txBody>
          <a:bodyPr/>
          <a:lstStyle/>
          <a:p>
            <a:r>
              <a:rPr lang="en-US" dirty="0"/>
              <a:t>Understanding the analysis</a:t>
            </a:r>
            <a:endParaRPr lang="en-IN" dirty="0"/>
          </a:p>
        </p:txBody>
      </p:sp>
      <p:sp>
        <p:nvSpPr>
          <p:cNvPr id="11" name="Text Placeholder 10">
            <a:extLst>
              <a:ext uri="{FF2B5EF4-FFF2-40B4-BE49-F238E27FC236}">
                <a16:creationId xmlns:a16="http://schemas.microsoft.com/office/drawing/2014/main" id="{F4DC9DBF-B0FF-EED5-36D8-B08B809DB090}"/>
              </a:ext>
            </a:extLst>
          </p:cNvPr>
          <p:cNvSpPr>
            <a:spLocks noGrp="1"/>
          </p:cNvSpPr>
          <p:nvPr>
            <p:ph type="body" sz="quarter" idx="22"/>
          </p:nvPr>
        </p:nvSpPr>
        <p:spPr/>
        <p:txBody>
          <a:bodyPr/>
          <a:lstStyle/>
          <a:p>
            <a:r>
              <a:rPr lang="en-US" dirty="0"/>
              <a:t>Algorithms used and logic used to set the parameters.</a:t>
            </a:r>
            <a:endParaRPr lang="en-IN" dirty="0"/>
          </a:p>
          <a:p>
            <a:endParaRPr lang="en-IN" dirty="0"/>
          </a:p>
        </p:txBody>
      </p:sp>
      <p:sp>
        <p:nvSpPr>
          <p:cNvPr id="13" name="Text Placeholder 12">
            <a:extLst>
              <a:ext uri="{FF2B5EF4-FFF2-40B4-BE49-F238E27FC236}">
                <a16:creationId xmlns:a16="http://schemas.microsoft.com/office/drawing/2014/main" id="{FD696613-EA43-FE7E-DACC-06FCC158167F}"/>
              </a:ext>
            </a:extLst>
          </p:cNvPr>
          <p:cNvSpPr>
            <a:spLocks noGrp="1"/>
          </p:cNvSpPr>
          <p:nvPr>
            <p:ph type="body" sz="quarter" idx="18"/>
          </p:nvPr>
        </p:nvSpPr>
        <p:spPr/>
        <p:txBody>
          <a:bodyPr/>
          <a:lstStyle/>
          <a:p>
            <a:r>
              <a:rPr lang="en-US" dirty="0"/>
              <a:t>Recommendations</a:t>
            </a:r>
            <a:endParaRPr lang="en-IN" dirty="0"/>
          </a:p>
        </p:txBody>
      </p:sp>
      <p:sp>
        <p:nvSpPr>
          <p:cNvPr id="14" name="Text Placeholder 13">
            <a:extLst>
              <a:ext uri="{FF2B5EF4-FFF2-40B4-BE49-F238E27FC236}">
                <a16:creationId xmlns:a16="http://schemas.microsoft.com/office/drawing/2014/main" id="{3E1C2CD0-4417-B40C-6C8C-497A4AB34D58}"/>
              </a:ext>
            </a:extLst>
          </p:cNvPr>
          <p:cNvSpPr>
            <a:spLocks noGrp="1"/>
          </p:cNvSpPr>
          <p:nvPr>
            <p:ph type="body" sz="quarter" idx="23"/>
          </p:nvPr>
        </p:nvSpPr>
        <p:spPr/>
        <p:txBody>
          <a:bodyPr/>
          <a:lstStyle/>
          <a:p>
            <a:r>
              <a:rPr lang="en-US" dirty="0"/>
              <a:t>Recommendations based on statistical deep diving</a:t>
            </a:r>
            <a:endParaRPr lang="en-IN" dirty="0"/>
          </a:p>
          <a:p>
            <a:endParaRPr lang="en-IN" dirty="0"/>
          </a:p>
        </p:txBody>
      </p:sp>
      <p:sp>
        <p:nvSpPr>
          <p:cNvPr id="16" name="Text Placeholder 15">
            <a:extLst>
              <a:ext uri="{FF2B5EF4-FFF2-40B4-BE49-F238E27FC236}">
                <a16:creationId xmlns:a16="http://schemas.microsoft.com/office/drawing/2014/main" id="{3E806689-8C74-7310-2D7C-D6C35D446273}"/>
              </a:ext>
            </a:extLst>
          </p:cNvPr>
          <p:cNvSpPr>
            <a:spLocks noGrp="1"/>
          </p:cNvSpPr>
          <p:nvPr>
            <p:ph type="body" sz="quarter" idx="19"/>
          </p:nvPr>
        </p:nvSpPr>
        <p:spPr/>
        <p:txBody>
          <a:bodyPr/>
          <a:lstStyle/>
          <a:p>
            <a:r>
              <a:rPr lang="en-US" dirty="0"/>
              <a:t>Summary				</a:t>
            </a:r>
            <a:endParaRPr lang="en-IN" dirty="0"/>
          </a:p>
        </p:txBody>
      </p:sp>
      <p:sp>
        <p:nvSpPr>
          <p:cNvPr id="17" name="Text Placeholder 16">
            <a:extLst>
              <a:ext uri="{FF2B5EF4-FFF2-40B4-BE49-F238E27FC236}">
                <a16:creationId xmlns:a16="http://schemas.microsoft.com/office/drawing/2014/main" id="{6DD45AE5-59DD-1146-B4E4-521682D03ACA}"/>
              </a:ext>
            </a:extLst>
          </p:cNvPr>
          <p:cNvSpPr>
            <a:spLocks noGrp="1"/>
          </p:cNvSpPr>
          <p:nvPr>
            <p:ph type="body" sz="quarter" idx="24"/>
          </p:nvPr>
        </p:nvSpPr>
        <p:spPr/>
        <p:txBody>
          <a:bodyPr/>
          <a:lstStyle/>
          <a:p>
            <a:r>
              <a:rPr lang="en-US" dirty="0"/>
              <a:t>Recommendations based seasonal impact.</a:t>
            </a:r>
            <a:endParaRPr lang="en-IN" dirty="0"/>
          </a:p>
        </p:txBody>
      </p:sp>
    </p:spTree>
    <p:extLst>
      <p:ext uri="{BB962C8B-B14F-4D97-AF65-F5344CB8AC3E}">
        <p14:creationId xmlns:p14="http://schemas.microsoft.com/office/powerpoint/2010/main" val="4256611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5EFBAD7-E85F-5EDA-3385-D1341681B4A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C698A48-3515-247A-9ECF-2E6E204B2EC3}"/>
              </a:ext>
            </a:extLst>
          </p:cNvPr>
          <p:cNvSpPr>
            <a:spLocks noGrp="1"/>
          </p:cNvSpPr>
          <p:nvPr>
            <p:ph idx="1"/>
          </p:nvPr>
        </p:nvSpPr>
        <p:spPr>
          <a:xfrm>
            <a:off x="838200" y="851797"/>
            <a:ext cx="10832690" cy="5391687"/>
          </a:xfrm>
        </p:spPr>
        <p:txBody>
          <a:bodyPr/>
          <a:lstStyle/>
          <a:p>
            <a:r>
              <a:rPr lang="en-US" sz="2400" dirty="0">
                <a:solidFill>
                  <a:schemeClr val="bg1">
                    <a:lumMod val="75000"/>
                  </a:schemeClr>
                </a:solidFill>
                <a:latin typeface="Bahnschrift" panose="020B0502040204020203" pitchFamily="34" charset="0"/>
              </a:rPr>
              <a:t>The Previous Chart has been taken from Knime workflow which basically showcases the </a:t>
            </a:r>
            <a:r>
              <a:rPr lang="en-US" sz="2400" dirty="0">
                <a:solidFill>
                  <a:srgbClr val="FFFF00"/>
                </a:solidFill>
                <a:latin typeface="Bahnschrift" panose="020B0502040204020203" pitchFamily="34" charset="0"/>
              </a:rPr>
              <a:t>output</a:t>
            </a:r>
            <a:r>
              <a:rPr lang="en-US" sz="2400" dirty="0">
                <a:solidFill>
                  <a:schemeClr val="bg1">
                    <a:lumMod val="75000"/>
                  </a:schemeClr>
                </a:solidFill>
                <a:latin typeface="Bahnschrift" panose="020B0502040204020203" pitchFamily="34" charset="0"/>
              </a:rPr>
              <a:t> of the </a:t>
            </a:r>
            <a:r>
              <a:rPr lang="en-US" sz="2400" dirty="0">
                <a:solidFill>
                  <a:srgbClr val="FFFF00"/>
                </a:solidFill>
                <a:latin typeface="Bahnschrift" panose="020B0502040204020203" pitchFamily="34" charset="0"/>
              </a:rPr>
              <a:t>analysis</a:t>
            </a:r>
            <a:r>
              <a:rPr lang="en-US" sz="2400" dirty="0">
                <a:solidFill>
                  <a:schemeClr val="bg1">
                    <a:lumMod val="75000"/>
                  </a:schemeClr>
                </a:solidFill>
                <a:latin typeface="Bahnschrift" panose="020B0502040204020203" pitchFamily="34" charset="0"/>
              </a:rPr>
              <a:t> with a recommended item statistically the </a:t>
            </a:r>
            <a:r>
              <a:rPr lang="en-US" sz="2400" dirty="0">
                <a:solidFill>
                  <a:srgbClr val="FFFF00"/>
                </a:solidFill>
                <a:latin typeface="Bahnschrift" panose="020B0502040204020203" pitchFamily="34" charset="0"/>
              </a:rPr>
              <a:t>most preferred</a:t>
            </a:r>
            <a:r>
              <a:rPr lang="en-US" sz="2400" dirty="0">
                <a:solidFill>
                  <a:schemeClr val="bg1">
                    <a:lumMod val="75000"/>
                  </a:schemeClr>
                </a:solidFill>
                <a:latin typeface="Bahnschrift" panose="020B0502040204020203" pitchFamily="34" charset="0"/>
              </a:rPr>
              <a:t> item if the customer has decided to buy the </a:t>
            </a:r>
            <a:r>
              <a:rPr lang="en-US" sz="2400" dirty="0">
                <a:solidFill>
                  <a:srgbClr val="FFFF00"/>
                </a:solidFill>
                <a:latin typeface="Bahnschrift" panose="020B0502040204020203" pitchFamily="34" charset="0"/>
              </a:rPr>
              <a:t>certain bundle </a:t>
            </a:r>
            <a:r>
              <a:rPr lang="en-US" sz="2400" dirty="0">
                <a:solidFill>
                  <a:schemeClr val="bg1">
                    <a:lumMod val="75000"/>
                  </a:schemeClr>
                </a:solidFill>
                <a:latin typeface="Bahnschrift" panose="020B0502040204020203" pitchFamily="34" charset="0"/>
              </a:rPr>
              <a:t>of products.</a:t>
            </a:r>
            <a:br>
              <a:rPr lang="en-US" sz="2400" dirty="0">
                <a:solidFill>
                  <a:schemeClr val="bg1">
                    <a:lumMod val="75000"/>
                  </a:schemeClr>
                </a:solidFill>
                <a:latin typeface="Bahnschrift" panose="020B0502040204020203" pitchFamily="34" charset="0"/>
              </a:rPr>
            </a:br>
            <a:br>
              <a:rPr lang="en-US" sz="2400" dirty="0">
                <a:solidFill>
                  <a:schemeClr val="bg1">
                    <a:lumMod val="75000"/>
                  </a:schemeClr>
                </a:solidFill>
                <a:latin typeface="Bahnschrift" panose="020B0502040204020203" pitchFamily="34" charset="0"/>
              </a:rPr>
            </a:br>
            <a:r>
              <a:rPr lang="en-US" sz="2400" dirty="0">
                <a:solidFill>
                  <a:schemeClr val="bg1">
                    <a:lumMod val="75000"/>
                  </a:schemeClr>
                </a:solidFill>
                <a:latin typeface="Bahnschrift" panose="020B0502040204020203" pitchFamily="34" charset="0"/>
              </a:rPr>
              <a:t>For ex customers who have </a:t>
            </a:r>
            <a:r>
              <a:rPr lang="en-US" sz="2400" dirty="0">
                <a:solidFill>
                  <a:srgbClr val="FFFF00"/>
                </a:solidFill>
                <a:latin typeface="Bahnschrift" panose="020B0502040204020203" pitchFamily="34" charset="0"/>
              </a:rPr>
              <a:t>bought </a:t>
            </a:r>
            <a:r>
              <a:rPr lang="en-US" sz="2400" u="none" strike="noStrike" dirty="0">
                <a:solidFill>
                  <a:srgbClr val="FFFF00"/>
                </a:solidFill>
                <a:effectLst/>
                <a:latin typeface="Bahnschrift" panose="020B0502040204020203" pitchFamily="34" charset="0"/>
              </a:rPr>
              <a:t>eggs, dinner rolls, ice cream, pasta, lunch meat have been recommended Paper towels</a:t>
            </a:r>
            <a:r>
              <a:rPr lang="en-US" sz="2400" u="none" strike="noStrike" dirty="0">
                <a:solidFill>
                  <a:schemeClr val="bg1">
                    <a:lumMod val="75000"/>
                  </a:schemeClr>
                </a:solidFill>
                <a:effectLst/>
                <a:latin typeface="Bahnschrift" panose="020B0502040204020203" pitchFamily="34" charset="0"/>
              </a:rPr>
              <a:t>. </a:t>
            </a:r>
            <a:r>
              <a:rPr lang="en-US" sz="2400" dirty="0">
                <a:solidFill>
                  <a:schemeClr val="bg1">
                    <a:lumMod val="75000"/>
                  </a:schemeClr>
                </a:solidFill>
                <a:latin typeface="Bahnschrift" panose="020B0502040204020203" pitchFamily="34" charset="0"/>
              </a:rPr>
              <a:t>This recommendations are not based entirely on </a:t>
            </a:r>
            <a:r>
              <a:rPr lang="en-US" sz="2400" dirty="0">
                <a:solidFill>
                  <a:srgbClr val="FFFF00"/>
                </a:solidFill>
                <a:latin typeface="Bahnschrift" panose="020B0502040204020203" pitchFamily="34" charset="0"/>
              </a:rPr>
              <a:t>behavior</a:t>
            </a:r>
            <a:r>
              <a:rPr lang="en-US" sz="2400" dirty="0">
                <a:solidFill>
                  <a:schemeClr val="bg1">
                    <a:lumMod val="75000"/>
                  </a:schemeClr>
                </a:solidFill>
                <a:latin typeface="Bahnschrift" panose="020B0502040204020203" pitchFamily="34" charset="0"/>
              </a:rPr>
              <a:t> but this is the point where we can statistically determine the likelihood of a </a:t>
            </a:r>
            <a:r>
              <a:rPr lang="en-US" sz="2400" dirty="0">
                <a:solidFill>
                  <a:srgbClr val="FFFF00"/>
                </a:solidFill>
                <a:latin typeface="Bahnschrift" panose="020B0502040204020203" pitchFamily="34" charset="0"/>
              </a:rPr>
              <a:t>customer’s like </a:t>
            </a:r>
            <a:r>
              <a:rPr lang="en-US" sz="2400" dirty="0">
                <a:solidFill>
                  <a:schemeClr val="bg1">
                    <a:lumMod val="75000"/>
                  </a:schemeClr>
                </a:solidFill>
                <a:latin typeface="Bahnschrift" panose="020B0502040204020203" pitchFamily="34" charset="0"/>
              </a:rPr>
              <a:t>after the customer has already finished his </a:t>
            </a:r>
            <a:r>
              <a:rPr lang="en-US" sz="2400" dirty="0">
                <a:solidFill>
                  <a:srgbClr val="FFFF00"/>
                </a:solidFill>
                <a:latin typeface="Bahnschrift" panose="020B0502040204020203" pitchFamily="34" charset="0"/>
              </a:rPr>
              <a:t>predetermined set of purchase </a:t>
            </a:r>
            <a:r>
              <a:rPr lang="en-US" sz="2400" dirty="0">
                <a:solidFill>
                  <a:schemeClr val="bg1">
                    <a:lumMod val="75000"/>
                  </a:schemeClr>
                </a:solidFill>
                <a:latin typeface="Bahnschrift" panose="020B0502040204020203" pitchFamily="34" charset="0"/>
              </a:rPr>
              <a:t>as was felt necessary by himself.</a:t>
            </a:r>
          </a:p>
          <a:p>
            <a:endParaRPr lang="en-US" sz="2400" b="0" i="0" u="none" strike="noStrike" dirty="0">
              <a:solidFill>
                <a:schemeClr val="bg1">
                  <a:lumMod val="75000"/>
                </a:schemeClr>
              </a:solidFill>
              <a:effectLst/>
              <a:latin typeface="Bahnschrift" panose="020B0502040204020203" pitchFamily="34" charset="0"/>
            </a:endParaRPr>
          </a:p>
          <a:p>
            <a:r>
              <a:rPr lang="en-US" sz="2400" b="0" i="0" u="none" strike="noStrike" dirty="0">
                <a:solidFill>
                  <a:schemeClr val="bg1">
                    <a:lumMod val="75000"/>
                  </a:schemeClr>
                </a:solidFill>
                <a:effectLst/>
                <a:latin typeface="Bahnschrift" panose="020B0502040204020203" pitchFamily="34" charset="0"/>
              </a:rPr>
              <a:t>The algorithm supersedes</a:t>
            </a:r>
            <a:r>
              <a:rPr lang="en-US" sz="2400" dirty="0">
                <a:solidFill>
                  <a:schemeClr val="bg1">
                    <a:lumMod val="75000"/>
                  </a:schemeClr>
                </a:solidFill>
                <a:latin typeface="Bahnschrift" panose="020B0502040204020203" pitchFamily="34" charset="0"/>
              </a:rPr>
              <a:t> the customers planned purchase with a </a:t>
            </a:r>
            <a:r>
              <a:rPr lang="en-US" sz="2400" dirty="0">
                <a:solidFill>
                  <a:srgbClr val="FFFF00"/>
                </a:solidFill>
                <a:latin typeface="Bahnschrift" panose="020B0502040204020203" pitchFamily="34" charset="0"/>
              </a:rPr>
              <a:t>preplanned recommendation(s)</a:t>
            </a:r>
            <a:r>
              <a:rPr lang="en-US" sz="2400" dirty="0">
                <a:solidFill>
                  <a:schemeClr val="bg1">
                    <a:lumMod val="75000"/>
                  </a:schemeClr>
                </a:solidFill>
                <a:latin typeface="Bahnschrift" panose="020B0502040204020203" pitchFamily="34" charset="0"/>
              </a:rPr>
              <a:t> which statistically has the </a:t>
            </a:r>
            <a:r>
              <a:rPr lang="en-US" sz="2400" dirty="0">
                <a:solidFill>
                  <a:srgbClr val="FFFF00"/>
                </a:solidFill>
                <a:latin typeface="Bahnschrift" panose="020B0502040204020203" pitchFamily="34" charset="0"/>
              </a:rPr>
              <a:t>highest probability </a:t>
            </a:r>
            <a:r>
              <a:rPr lang="en-US" sz="2400" dirty="0">
                <a:solidFill>
                  <a:schemeClr val="bg1">
                    <a:lumMod val="75000"/>
                  </a:schemeClr>
                </a:solidFill>
                <a:latin typeface="Bahnschrift" panose="020B0502040204020203" pitchFamily="34" charset="0"/>
              </a:rPr>
              <a:t>of </a:t>
            </a:r>
            <a:r>
              <a:rPr lang="en-US" sz="2400" dirty="0">
                <a:solidFill>
                  <a:srgbClr val="FFFF00"/>
                </a:solidFill>
                <a:latin typeface="Bahnschrift" panose="020B0502040204020203" pitchFamily="34" charset="0"/>
              </a:rPr>
              <a:t>acceptance</a:t>
            </a:r>
            <a:r>
              <a:rPr lang="en-US" sz="2400" dirty="0">
                <a:solidFill>
                  <a:schemeClr val="bg1">
                    <a:lumMod val="75000"/>
                  </a:schemeClr>
                </a:solidFill>
                <a:latin typeface="Bahnschrift" panose="020B0502040204020203" pitchFamily="34" charset="0"/>
              </a:rPr>
              <a:t>. This will help the </a:t>
            </a:r>
            <a:r>
              <a:rPr lang="en-US" sz="2400" dirty="0">
                <a:solidFill>
                  <a:srgbClr val="FFFF00"/>
                </a:solidFill>
                <a:latin typeface="Bahnschrift" panose="020B0502040204020203" pitchFamily="34" charset="0"/>
              </a:rPr>
              <a:t>retailer upsell and cross sell</a:t>
            </a:r>
            <a:r>
              <a:rPr lang="en-US" sz="2400" dirty="0">
                <a:solidFill>
                  <a:schemeClr val="bg1">
                    <a:lumMod val="75000"/>
                  </a:schemeClr>
                </a:solidFill>
                <a:latin typeface="Bahnschrift" panose="020B0502040204020203" pitchFamily="34" charset="0"/>
              </a:rPr>
              <a:t>.</a:t>
            </a:r>
            <a:endParaRPr lang="en-US" sz="2400" b="0" i="0" u="none" strike="noStrike" dirty="0">
              <a:solidFill>
                <a:schemeClr val="bg1">
                  <a:lumMod val="75000"/>
                </a:schemeClr>
              </a:solidFill>
              <a:effectLst/>
              <a:latin typeface="Bahnschrift" panose="020B0502040204020203" pitchFamily="34" charset="0"/>
            </a:endParaRPr>
          </a:p>
          <a:p>
            <a:r>
              <a:rPr lang="en-US" dirty="0">
                <a:solidFill>
                  <a:schemeClr val="bg1">
                    <a:lumMod val="75000"/>
                  </a:schemeClr>
                </a:solidFill>
              </a:rPr>
              <a:t>.</a:t>
            </a:r>
          </a:p>
          <a:p>
            <a:endParaRPr lang="en-US" dirty="0">
              <a:solidFill>
                <a:schemeClr val="bg1">
                  <a:lumMod val="75000"/>
                </a:schemeClr>
              </a:solidFill>
            </a:endParaRPr>
          </a:p>
        </p:txBody>
      </p:sp>
      <p:sp>
        <p:nvSpPr>
          <p:cNvPr id="8" name="Slide Number Placeholder 7">
            <a:extLst>
              <a:ext uri="{FF2B5EF4-FFF2-40B4-BE49-F238E27FC236}">
                <a16:creationId xmlns:a16="http://schemas.microsoft.com/office/drawing/2014/main" id="{7CE882DA-23B2-5CB5-9057-D43E0A63104B}"/>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20</a:t>
            </a:fld>
            <a:endParaRPr lang="en-US" dirty="0"/>
          </a:p>
        </p:txBody>
      </p:sp>
      <p:sp>
        <p:nvSpPr>
          <p:cNvPr id="2" name="TextBox 1">
            <a:extLst>
              <a:ext uri="{FF2B5EF4-FFF2-40B4-BE49-F238E27FC236}">
                <a16:creationId xmlns:a16="http://schemas.microsoft.com/office/drawing/2014/main" id="{04C88767-ECF8-CDDB-9430-073D76791A47}"/>
              </a:ext>
            </a:extLst>
          </p:cNvPr>
          <p:cNvSpPr txBox="1"/>
          <p:nvPr/>
        </p:nvSpPr>
        <p:spPr>
          <a:xfrm>
            <a:off x="4178710" y="210208"/>
            <a:ext cx="4925961" cy="584775"/>
          </a:xfrm>
          <a:prstGeom prst="rect">
            <a:avLst/>
          </a:prstGeom>
          <a:noFill/>
        </p:spPr>
        <p:txBody>
          <a:bodyPr wrap="square" rtlCol="0">
            <a:spAutoFit/>
          </a:bodyPr>
          <a:lstStyle/>
          <a:p>
            <a:r>
              <a:rPr lang="en-US" sz="3200" dirty="0">
                <a:solidFill>
                  <a:srgbClr val="E9C46A"/>
                </a:solidFill>
              </a:rPr>
              <a:t>Understanding the illustration</a:t>
            </a:r>
            <a:endParaRPr lang="en-IN" sz="3200" dirty="0">
              <a:solidFill>
                <a:srgbClr val="E9C46A"/>
              </a:solidFill>
            </a:endParaRPr>
          </a:p>
        </p:txBody>
      </p:sp>
    </p:spTree>
    <p:extLst>
      <p:ext uri="{BB962C8B-B14F-4D97-AF65-F5344CB8AC3E}">
        <p14:creationId xmlns:p14="http://schemas.microsoft.com/office/powerpoint/2010/main" val="146553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21</a:t>
            </a:fld>
            <a:endParaRPr lang="en-US" dirty="0"/>
          </a:p>
        </p:txBody>
      </p:sp>
      <p:pic>
        <p:nvPicPr>
          <p:cNvPr id="8" name="Picture 7">
            <a:extLst>
              <a:ext uri="{FF2B5EF4-FFF2-40B4-BE49-F238E27FC236}">
                <a16:creationId xmlns:a16="http://schemas.microsoft.com/office/drawing/2014/main" id="{4D823D9B-85C9-C2F3-B882-1CBAB5DC4022}"/>
              </a:ext>
            </a:extLst>
          </p:cNvPr>
          <p:cNvPicPr>
            <a:picLocks noChangeAspect="1"/>
          </p:cNvPicPr>
          <p:nvPr/>
        </p:nvPicPr>
        <p:blipFill>
          <a:blip r:embed="rId2"/>
          <a:stretch>
            <a:fillRect/>
          </a:stretch>
        </p:blipFill>
        <p:spPr>
          <a:xfrm>
            <a:off x="0" y="0"/>
            <a:ext cx="8298426" cy="6400904"/>
          </a:xfrm>
          <a:prstGeom prst="rect">
            <a:avLst/>
          </a:prstGeom>
        </p:spPr>
      </p:pic>
      <p:sp>
        <p:nvSpPr>
          <p:cNvPr id="9" name="TextBox 8">
            <a:extLst>
              <a:ext uri="{FF2B5EF4-FFF2-40B4-BE49-F238E27FC236}">
                <a16:creationId xmlns:a16="http://schemas.microsoft.com/office/drawing/2014/main" id="{1355C08A-9991-BCB9-A64B-EE88736F262C}"/>
              </a:ext>
            </a:extLst>
          </p:cNvPr>
          <p:cNvSpPr txBox="1"/>
          <p:nvPr/>
        </p:nvSpPr>
        <p:spPr>
          <a:xfrm>
            <a:off x="8573729" y="1859090"/>
            <a:ext cx="3313471" cy="4524315"/>
          </a:xfrm>
          <a:prstGeom prst="rect">
            <a:avLst/>
          </a:prstGeom>
          <a:noFill/>
        </p:spPr>
        <p:txBody>
          <a:bodyPr wrap="square" rtlCol="0">
            <a:spAutoFit/>
          </a:bodyPr>
          <a:lstStyle/>
          <a:p>
            <a:r>
              <a:rPr lang="en-US" dirty="0">
                <a:solidFill>
                  <a:schemeClr val="tx2">
                    <a:lumMod val="60000"/>
                    <a:lumOff val="40000"/>
                  </a:schemeClr>
                </a:solidFill>
                <a:latin typeface="Bahnschrift" panose="020B0502040204020203" pitchFamily="34" charset="0"/>
              </a:rPr>
              <a:t>The Item on the first column represents the Highest lift which means that customers are </a:t>
            </a:r>
            <a:r>
              <a:rPr lang="en-US" dirty="0">
                <a:solidFill>
                  <a:srgbClr val="FFC000"/>
                </a:solidFill>
                <a:latin typeface="Bahnschrift" panose="020B0502040204020203" pitchFamily="34" charset="0"/>
              </a:rPr>
              <a:t>significantly</a:t>
            </a:r>
            <a:r>
              <a:rPr lang="en-US" dirty="0">
                <a:solidFill>
                  <a:schemeClr val="tx2">
                    <a:lumMod val="60000"/>
                    <a:lumOff val="40000"/>
                  </a:schemeClr>
                </a:solidFill>
                <a:latin typeface="Bahnschrift" panose="020B0502040204020203" pitchFamily="34" charset="0"/>
              </a:rPr>
              <a:t> more likely to </a:t>
            </a:r>
            <a:r>
              <a:rPr lang="en-US" dirty="0">
                <a:solidFill>
                  <a:srgbClr val="FFC000"/>
                </a:solidFill>
                <a:latin typeface="Bahnschrift" panose="020B0502040204020203" pitchFamily="34" charset="0"/>
              </a:rPr>
              <a:t>buy</a:t>
            </a:r>
            <a:r>
              <a:rPr lang="en-US" dirty="0">
                <a:solidFill>
                  <a:schemeClr val="tx2">
                    <a:lumMod val="60000"/>
                    <a:lumOff val="40000"/>
                  </a:schemeClr>
                </a:solidFill>
                <a:latin typeface="Bahnschrift" panose="020B0502040204020203" pitchFamily="34" charset="0"/>
              </a:rPr>
              <a:t> these items </a:t>
            </a:r>
            <a:r>
              <a:rPr lang="en-US" dirty="0">
                <a:solidFill>
                  <a:srgbClr val="FFC000"/>
                </a:solidFill>
                <a:latin typeface="Bahnschrift" panose="020B0502040204020203" pitchFamily="34" charset="0"/>
              </a:rPr>
              <a:t>in groups </a:t>
            </a:r>
            <a:r>
              <a:rPr lang="en-US" dirty="0">
                <a:solidFill>
                  <a:schemeClr val="tx2">
                    <a:lumMod val="60000"/>
                    <a:lumOff val="40000"/>
                  </a:schemeClr>
                </a:solidFill>
                <a:latin typeface="Bahnschrift" panose="020B0502040204020203" pitchFamily="34" charset="0"/>
              </a:rPr>
              <a:t>than </a:t>
            </a:r>
            <a:r>
              <a:rPr lang="en-US" dirty="0">
                <a:solidFill>
                  <a:srgbClr val="FFC000"/>
                </a:solidFill>
                <a:latin typeface="Bahnschrift" panose="020B0502040204020203" pitchFamily="34" charset="0"/>
              </a:rPr>
              <a:t>buying </a:t>
            </a:r>
            <a:r>
              <a:rPr lang="en-US" dirty="0">
                <a:solidFill>
                  <a:schemeClr val="tx2">
                    <a:lumMod val="60000"/>
                    <a:lumOff val="40000"/>
                  </a:schemeClr>
                </a:solidFill>
                <a:latin typeface="Bahnschrift" panose="020B0502040204020203" pitchFamily="34" charset="0"/>
              </a:rPr>
              <a:t>them </a:t>
            </a:r>
            <a:r>
              <a:rPr lang="en-US" dirty="0">
                <a:solidFill>
                  <a:srgbClr val="FFC000"/>
                </a:solidFill>
                <a:latin typeface="Bahnschrift" panose="020B0502040204020203" pitchFamily="34" charset="0"/>
              </a:rPr>
              <a:t>separately.</a:t>
            </a:r>
            <a:br>
              <a:rPr lang="en-US" dirty="0">
                <a:solidFill>
                  <a:schemeClr val="tx2">
                    <a:lumMod val="60000"/>
                    <a:lumOff val="40000"/>
                  </a:schemeClr>
                </a:solidFill>
                <a:latin typeface="Bahnschrift" panose="020B0502040204020203" pitchFamily="34" charset="0"/>
              </a:rPr>
            </a:br>
            <a:r>
              <a:rPr lang="en-US" dirty="0">
                <a:solidFill>
                  <a:schemeClr val="tx2">
                    <a:lumMod val="60000"/>
                    <a:lumOff val="40000"/>
                  </a:schemeClr>
                </a:solidFill>
                <a:latin typeface="Bahnschrift" panose="020B0502040204020203" pitchFamily="34" charset="0"/>
              </a:rPr>
              <a:t>These items by default have a confidence parameter exceeding</a:t>
            </a:r>
            <a:r>
              <a:rPr lang="en-US" dirty="0">
                <a:solidFill>
                  <a:srgbClr val="FFC000"/>
                </a:solidFill>
                <a:latin typeface="Bahnschrift" panose="020B0502040204020203" pitchFamily="34" charset="0"/>
              </a:rPr>
              <a:t> 0.75 or 75% </a:t>
            </a:r>
            <a:r>
              <a:rPr lang="en-US" dirty="0">
                <a:solidFill>
                  <a:schemeClr val="tx2">
                    <a:lumMod val="60000"/>
                    <a:lumOff val="40000"/>
                  </a:schemeClr>
                </a:solidFill>
                <a:latin typeface="Bahnschrift" panose="020B0502040204020203" pitchFamily="34" charset="0"/>
              </a:rPr>
              <a:t>meaning we are highly </a:t>
            </a:r>
            <a:r>
              <a:rPr lang="en-US" dirty="0">
                <a:solidFill>
                  <a:srgbClr val="FFC000"/>
                </a:solidFill>
                <a:latin typeface="Bahnschrift" panose="020B0502040204020203" pitchFamily="34" charset="0"/>
              </a:rPr>
              <a:t>confident </a:t>
            </a:r>
            <a:r>
              <a:rPr lang="en-US" dirty="0">
                <a:solidFill>
                  <a:schemeClr val="tx2">
                    <a:lumMod val="60000"/>
                    <a:lumOff val="40000"/>
                  </a:schemeClr>
                </a:solidFill>
                <a:latin typeface="Bahnschrift" panose="020B0502040204020203" pitchFamily="34" charset="0"/>
              </a:rPr>
              <a:t>of the likeability or </a:t>
            </a:r>
            <a:r>
              <a:rPr lang="en-US" dirty="0">
                <a:solidFill>
                  <a:srgbClr val="FFC000"/>
                </a:solidFill>
                <a:latin typeface="Bahnschrift" panose="020B0502040204020203" pitchFamily="34" charset="0"/>
              </a:rPr>
              <a:t>likelihood </a:t>
            </a:r>
            <a:r>
              <a:rPr lang="en-US" dirty="0">
                <a:solidFill>
                  <a:schemeClr val="tx2">
                    <a:lumMod val="60000"/>
                    <a:lumOff val="40000"/>
                  </a:schemeClr>
                </a:solidFill>
                <a:latin typeface="Bahnschrift" panose="020B0502040204020203" pitchFamily="34" charset="0"/>
              </a:rPr>
              <a:t>of co-purchase increasing the </a:t>
            </a:r>
            <a:r>
              <a:rPr lang="en-US" dirty="0">
                <a:solidFill>
                  <a:srgbClr val="FFC000"/>
                </a:solidFill>
                <a:latin typeface="Bahnschrift" panose="020B0502040204020203" pitchFamily="34" charset="0"/>
              </a:rPr>
              <a:t>bundle effectiveness.</a:t>
            </a:r>
            <a:br>
              <a:rPr lang="en-US" dirty="0">
                <a:solidFill>
                  <a:schemeClr val="tx2">
                    <a:lumMod val="60000"/>
                    <a:lumOff val="40000"/>
                  </a:schemeClr>
                </a:solidFill>
                <a:latin typeface="Bahnschrift" panose="020B0502040204020203" pitchFamily="34" charset="0"/>
              </a:rPr>
            </a:br>
            <a:br>
              <a:rPr lang="en-US" dirty="0">
                <a:solidFill>
                  <a:schemeClr val="tx2">
                    <a:lumMod val="60000"/>
                    <a:lumOff val="40000"/>
                  </a:schemeClr>
                </a:solidFill>
                <a:latin typeface="Bahnschrift" panose="020B0502040204020203" pitchFamily="34" charset="0"/>
              </a:rPr>
            </a:br>
            <a:r>
              <a:rPr lang="en-US" dirty="0">
                <a:solidFill>
                  <a:schemeClr val="tx2">
                    <a:lumMod val="60000"/>
                    <a:lumOff val="40000"/>
                  </a:schemeClr>
                </a:solidFill>
                <a:latin typeface="Bahnschrift" panose="020B0502040204020203" pitchFamily="34" charset="0"/>
              </a:rPr>
              <a:t>Sourced from Tableau.</a:t>
            </a:r>
            <a:endParaRPr lang="en-IN" dirty="0">
              <a:solidFill>
                <a:schemeClr val="tx2">
                  <a:lumMod val="60000"/>
                  <a:lumOff val="40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3A6C0B1C-183E-0CC6-F8C0-DAD994C063F8}"/>
              </a:ext>
            </a:extLst>
          </p:cNvPr>
          <p:cNvSpPr txBox="1"/>
          <p:nvPr/>
        </p:nvSpPr>
        <p:spPr>
          <a:xfrm>
            <a:off x="8573729" y="658761"/>
            <a:ext cx="3057832" cy="1200329"/>
          </a:xfrm>
          <a:prstGeom prst="rect">
            <a:avLst/>
          </a:prstGeom>
          <a:noFill/>
        </p:spPr>
        <p:txBody>
          <a:bodyPr wrap="square" rtlCol="0">
            <a:spAutoFit/>
          </a:bodyPr>
          <a:lstStyle/>
          <a:p>
            <a:r>
              <a:rPr lang="en-US" sz="3600" dirty="0">
                <a:solidFill>
                  <a:schemeClr val="accent1">
                    <a:lumMod val="50000"/>
                  </a:schemeClr>
                </a:solidFill>
                <a:latin typeface="Bahnschrift Condensed" panose="020B0502040204020203" pitchFamily="34" charset="0"/>
              </a:rPr>
              <a:t>Top N Product bundles </a:t>
            </a:r>
            <a:endParaRPr lang="en-IN" sz="3600" dirty="0">
              <a:solidFill>
                <a:schemeClr val="accent1">
                  <a:lumMod val="50000"/>
                </a:schemeClr>
              </a:solidFill>
              <a:latin typeface="Bahnschrift Condensed" panose="020B0502040204020203" pitchFamily="34" charset="0"/>
            </a:endParaRPr>
          </a:p>
        </p:txBody>
      </p:sp>
      <p:sp>
        <p:nvSpPr>
          <p:cNvPr id="12" name="Footer Placeholder 2">
            <a:extLst>
              <a:ext uri="{FF2B5EF4-FFF2-40B4-BE49-F238E27FC236}">
                <a16:creationId xmlns:a16="http://schemas.microsoft.com/office/drawing/2014/main" id="{9F90C292-53DC-CAE3-0E3B-4FB2C1AF789D}"/>
              </a:ext>
            </a:extLst>
          </p:cNvPr>
          <p:cNvSpPr>
            <a:spLocks noGrp="1"/>
          </p:cNvSpPr>
          <p:nvPr>
            <p:ph type="ftr" sz="quarter" idx="11"/>
          </p:nvPr>
        </p:nvSpPr>
        <p:spPr>
          <a:xfrm>
            <a:off x="5364480" y="6400904"/>
            <a:ext cx="1463040" cy="246888"/>
          </a:xfrm>
        </p:spPr>
        <p:txBody>
          <a:bodyPr/>
          <a:lstStyle/>
          <a:p>
            <a:r>
              <a:rPr lang="en-US" dirty="0"/>
              <a:t>Market basket</a:t>
            </a:r>
          </a:p>
        </p:txBody>
      </p:sp>
    </p:spTree>
    <p:extLst>
      <p:ext uri="{BB962C8B-B14F-4D97-AF65-F5344CB8AC3E}">
        <p14:creationId xmlns:p14="http://schemas.microsoft.com/office/powerpoint/2010/main" val="2011023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A0423C74-324A-6AFE-4392-9872CE3B5B2B}"/>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20CD6C8-76D9-974C-DC30-67106337CCF8}"/>
              </a:ext>
            </a:extLst>
          </p:cNvPr>
          <p:cNvSpPr>
            <a:spLocks noGrp="1"/>
          </p:cNvSpPr>
          <p:nvPr>
            <p:ph type="title"/>
          </p:nvPr>
        </p:nvSpPr>
        <p:spPr>
          <a:xfrm>
            <a:off x="1621733" y="76741"/>
            <a:ext cx="8407171" cy="1014984"/>
          </a:xfrm>
        </p:spPr>
        <p:txBody>
          <a:bodyPr/>
          <a:lstStyle/>
          <a:p>
            <a:r>
              <a:rPr lang="en-US" sz="3600" dirty="0">
                <a:solidFill>
                  <a:schemeClr val="accent4">
                    <a:lumMod val="50000"/>
                  </a:schemeClr>
                </a:solidFill>
              </a:rPr>
              <a:t>Products with recommendations</a:t>
            </a:r>
          </a:p>
        </p:txBody>
      </p:sp>
      <p:sp>
        <p:nvSpPr>
          <p:cNvPr id="4" name="Slide Number Placeholder 3">
            <a:extLst>
              <a:ext uri="{FF2B5EF4-FFF2-40B4-BE49-F238E27FC236}">
                <a16:creationId xmlns:a16="http://schemas.microsoft.com/office/drawing/2014/main" id="{9D04231E-3126-7420-D82C-60F1A27AF826}"/>
              </a:ext>
            </a:extLst>
          </p:cNvPr>
          <p:cNvSpPr>
            <a:spLocks noGrp="1"/>
          </p:cNvSpPr>
          <p:nvPr>
            <p:ph type="sldNum" sz="quarter" idx="12"/>
          </p:nvPr>
        </p:nvSpPr>
        <p:spPr/>
        <p:txBody>
          <a:bodyPr/>
          <a:lstStyle/>
          <a:p>
            <a:fld id="{8D0AFDD5-844D-364D-8AEC-50CF4D36D55D}" type="slidenum">
              <a:rPr lang="en-US" smtClean="0"/>
              <a:pPr/>
              <a:t>22</a:t>
            </a:fld>
            <a:endParaRPr lang="en-US" dirty="0"/>
          </a:p>
        </p:txBody>
      </p:sp>
      <p:sp>
        <p:nvSpPr>
          <p:cNvPr id="3" name="Footer Placeholder 2">
            <a:extLst>
              <a:ext uri="{FF2B5EF4-FFF2-40B4-BE49-F238E27FC236}">
                <a16:creationId xmlns:a16="http://schemas.microsoft.com/office/drawing/2014/main" id="{EB74F65F-6D6D-A1C9-716E-E44C8F0BAB65}"/>
              </a:ext>
            </a:extLst>
          </p:cNvPr>
          <p:cNvSpPr>
            <a:spLocks noGrp="1"/>
          </p:cNvSpPr>
          <p:nvPr>
            <p:ph type="ftr" sz="quarter" idx="11"/>
          </p:nvPr>
        </p:nvSpPr>
        <p:spPr/>
        <p:txBody>
          <a:bodyPr/>
          <a:lstStyle/>
          <a:p>
            <a:r>
              <a:rPr lang="en-US" dirty="0"/>
              <a:t>Market basket</a:t>
            </a:r>
          </a:p>
        </p:txBody>
      </p:sp>
      <p:sp>
        <p:nvSpPr>
          <p:cNvPr id="2" name="Date Placeholder 1">
            <a:extLst>
              <a:ext uri="{FF2B5EF4-FFF2-40B4-BE49-F238E27FC236}">
                <a16:creationId xmlns:a16="http://schemas.microsoft.com/office/drawing/2014/main" id="{FDDA58B0-2ED1-C6EC-9794-4ACA6939F581}"/>
              </a:ext>
            </a:extLst>
          </p:cNvPr>
          <p:cNvSpPr>
            <a:spLocks noGrp="1"/>
          </p:cNvSpPr>
          <p:nvPr>
            <p:ph type="dt" sz="half" idx="10"/>
          </p:nvPr>
        </p:nvSpPr>
        <p:spPr/>
        <p:txBody>
          <a:bodyPr/>
          <a:lstStyle/>
          <a:p>
            <a:r>
              <a:rPr lang="en-US" dirty="0"/>
              <a:t>2025</a:t>
            </a:r>
          </a:p>
        </p:txBody>
      </p:sp>
      <p:graphicFrame>
        <p:nvGraphicFramePr>
          <p:cNvPr id="7" name="Table 6">
            <a:extLst>
              <a:ext uri="{FF2B5EF4-FFF2-40B4-BE49-F238E27FC236}">
                <a16:creationId xmlns:a16="http://schemas.microsoft.com/office/drawing/2014/main" id="{A0962A09-887A-03D6-7AFF-02E9824D53F2}"/>
              </a:ext>
            </a:extLst>
          </p:cNvPr>
          <p:cNvGraphicFramePr>
            <a:graphicFrameLocks noGrp="1"/>
          </p:cNvGraphicFramePr>
          <p:nvPr>
            <p:extLst>
              <p:ext uri="{D42A27DB-BD31-4B8C-83A1-F6EECF244321}">
                <p14:modId xmlns:p14="http://schemas.microsoft.com/office/powerpoint/2010/main" val="3718092712"/>
              </p:ext>
            </p:extLst>
          </p:nvPr>
        </p:nvGraphicFramePr>
        <p:xfrm>
          <a:off x="1" y="747403"/>
          <a:ext cx="12191999" cy="5250278"/>
        </p:xfrm>
        <a:graphic>
          <a:graphicData uri="http://schemas.openxmlformats.org/drawingml/2006/table">
            <a:tbl>
              <a:tblPr>
                <a:tableStyleId>{073A0DAA-6AF3-43AB-8588-CEC1D06C72B9}</a:tableStyleId>
              </a:tblPr>
              <a:tblGrid>
                <a:gridCol w="5675005">
                  <a:extLst>
                    <a:ext uri="{9D8B030D-6E8A-4147-A177-3AD203B41FA5}">
                      <a16:colId xmlns:a16="http://schemas.microsoft.com/office/drawing/2014/main" val="3425649162"/>
                    </a:ext>
                  </a:extLst>
                </a:gridCol>
                <a:gridCol w="1448221">
                  <a:extLst>
                    <a:ext uri="{9D8B030D-6E8A-4147-A177-3AD203B41FA5}">
                      <a16:colId xmlns:a16="http://schemas.microsoft.com/office/drawing/2014/main" val="3603932212"/>
                    </a:ext>
                  </a:extLst>
                </a:gridCol>
                <a:gridCol w="1734496">
                  <a:extLst>
                    <a:ext uri="{9D8B030D-6E8A-4147-A177-3AD203B41FA5}">
                      <a16:colId xmlns:a16="http://schemas.microsoft.com/office/drawing/2014/main" val="1313844217"/>
                    </a:ext>
                  </a:extLst>
                </a:gridCol>
                <a:gridCol w="1094586">
                  <a:extLst>
                    <a:ext uri="{9D8B030D-6E8A-4147-A177-3AD203B41FA5}">
                      <a16:colId xmlns:a16="http://schemas.microsoft.com/office/drawing/2014/main" val="2379053844"/>
                    </a:ext>
                  </a:extLst>
                </a:gridCol>
                <a:gridCol w="2239691">
                  <a:extLst>
                    <a:ext uri="{9D8B030D-6E8A-4147-A177-3AD203B41FA5}">
                      <a16:colId xmlns:a16="http://schemas.microsoft.com/office/drawing/2014/main" val="4130747649"/>
                    </a:ext>
                  </a:extLst>
                </a:gridCol>
              </a:tblGrid>
              <a:tr h="603810">
                <a:tc>
                  <a:txBody>
                    <a:bodyPr/>
                    <a:lstStyle/>
                    <a:p>
                      <a:pPr algn="ctr" fontAlgn="b"/>
                      <a:r>
                        <a:rPr lang="en-IN" sz="1800" u="none" strike="noStrike" dirty="0">
                          <a:solidFill>
                            <a:srgbClr val="F15574"/>
                          </a:solidFill>
                          <a:effectLst/>
                          <a:latin typeface="Arial Black" panose="020B0A04020102020204" pitchFamily="34" charset="0"/>
                        </a:rPr>
                        <a:t>Items</a:t>
                      </a:r>
                      <a:endParaRPr lang="en-IN" sz="1800" b="1" i="0" u="none" strike="noStrike" dirty="0">
                        <a:solidFill>
                          <a:srgbClr val="F15574"/>
                        </a:solidFill>
                        <a:effectLst/>
                        <a:latin typeface="Arial Black" panose="020B0A04020102020204" pitchFamily="34" charset="0"/>
                      </a:endParaRPr>
                    </a:p>
                  </a:txBody>
                  <a:tcPr marL="7620" marR="7620" marT="7620" marB="0" anchor="ctr"/>
                </a:tc>
                <a:tc>
                  <a:txBody>
                    <a:bodyPr/>
                    <a:lstStyle/>
                    <a:p>
                      <a:pPr algn="ctr" fontAlgn="b"/>
                      <a:r>
                        <a:rPr lang="en-IN" sz="1800" u="none" strike="noStrike" dirty="0">
                          <a:solidFill>
                            <a:srgbClr val="F15574"/>
                          </a:solidFill>
                          <a:effectLst/>
                          <a:latin typeface="Arial Black" panose="020B0A04020102020204" pitchFamily="34" charset="0"/>
                        </a:rPr>
                        <a:t>Support</a:t>
                      </a:r>
                      <a:endParaRPr lang="en-IN" sz="1800" b="1" i="0" u="none" strike="noStrike" dirty="0">
                        <a:solidFill>
                          <a:srgbClr val="F15574"/>
                        </a:solidFill>
                        <a:effectLst/>
                        <a:latin typeface="Arial Black" panose="020B0A04020102020204" pitchFamily="34" charset="0"/>
                      </a:endParaRPr>
                    </a:p>
                  </a:txBody>
                  <a:tcPr marL="7620" marR="7620" marT="7620" marB="0" anchor="ctr"/>
                </a:tc>
                <a:tc>
                  <a:txBody>
                    <a:bodyPr/>
                    <a:lstStyle/>
                    <a:p>
                      <a:pPr algn="ctr" fontAlgn="b"/>
                      <a:r>
                        <a:rPr lang="en-IN" sz="1800" u="none" strike="noStrike" dirty="0">
                          <a:solidFill>
                            <a:srgbClr val="F15574"/>
                          </a:solidFill>
                          <a:effectLst/>
                          <a:latin typeface="Arial Black" panose="020B0A04020102020204" pitchFamily="34" charset="0"/>
                        </a:rPr>
                        <a:t>Confidence</a:t>
                      </a:r>
                      <a:endParaRPr lang="en-IN" sz="1800" b="1" i="0" u="none" strike="noStrike" dirty="0">
                        <a:solidFill>
                          <a:srgbClr val="F15574"/>
                        </a:solidFill>
                        <a:effectLst/>
                        <a:latin typeface="Arial Black" panose="020B0A04020102020204" pitchFamily="34" charset="0"/>
                      </a:endParaRPr>
                    </a:p>
                  </a:txBody>
                  <a:tcPr marL="7620" marR="7620" marT="7620" marB="0" anchor="ctr"/>
                </a:tc>
                <a:tc>
                  <a:txBody>
                    <a:bodyPr/>
                    <a:lstStyle/>
                    <a:p>
                      <a:pPr algn="ctr" fontAlgn="b"/>
                      <a:r>
                        <a:rPr lang="en-IN" sz="1800" u="none" strike="noStrike" dirty="0">
                          <a:solidFill>
                            <a:srgbClr val="F15574"/>
                          </a:solidFill>
                          <a:effectLst/>
                          <a:latin typeface="Arial Black" panose="020B0A04020102020204" pitchFamily="34" charset="0"/>
                        </a:rPr>
                        <a:t>Lift</a:t>
                      </a:r>
                      <a:endParaRPr lang="en-IN" sz="1800" b="1" i="0" u="none" strike="noStrike" dirty="0">
                        <a:solidFill>
                          <a:srgbClr val="F15574"/>
                        </a:solidFill>
                        <a:effectLst/>
                        <a:latin typeface="Arial Black" panose="020B0A04020102020204" pitchFamily="34" charset="0"/>
                      </a:endParaRPr>
                    </a:p>
                  </a:txBody>
                  <a:tcPr marL="7620" marR="7620" marT="7620" marB="0" anchor="ctr"/>
                </a:tc>
                <a:tc>
                  <a:txBody>
                    <a:bodyPr/>
                    <a:lstStyle/>
                    <a:p>
                      <a:pPr algn="ctr" fontAlgn="b"/>
                      <a:r>
                        <a:rPr lang="en-IN" sz="1800" u="none" strike="noStrike" dirty="0">
                          <a:solidFill>
                            <a:srgbClr val="F15574"/>
                          </a:solidFill>
                          <a:effectLst/>
                          <a:latin typeface="Arial Black" panose="020B0A04020102020204" pitchFamily="34" charset="0"/>
                        </a:rPr>
                        <a:t>Rec_Item</a:t>
                      </a:r>
                      <a:endParaRPr lang="en-IN" sz="1800" b="1" i="0" u="none" strike="noStrike" dirty="0">
                        <a:solidFill>
                          <a:srgbClr val="F15574"/>
                        </a:solidFill>
                        <a:effectLst/>
                        <a:latin typeface="Arial Black" panose="020B0A04020102020204" pitchFamily="34" charset="0"/>
                      </a:endParaRPr>
                    </a:p>
                  </a:txBody>
                  <a:tcPr marL="7620" marR="7620" marT="7620" marB="0" anchor="ctr"/>
                </a:tc>
                <a:extLst>
                  <a:ext uri="{0D108BD9-81ED-4DB2-BD59-A6C34878D82A}">
                    <a16:rowId xmlns:a16="http://schemas.microsoft.com/office/drawing/2014/main" val="4022404373"/>
                  </a:ext>
                </a:extLst>
              </a:tr>
              <a:tr h="433914">
                <a:tc>
                  <a:txBody>
                    <a:bodyPr/>
                    <a:lstStyle/>
                    <a:p>
                      <a:pPr algn="ctr" fontAlgn="b"/>
                      <a:r>
                        <a:rPr lang="en-US" sz="1400" u="none" strike="noStrike" dirty="0">
                          <a:solidFill>
                            <a:schemeClr val="bg1">
                              <a:lumMod val="95000"/>
                            </a:schemeClr>
                          </a:solidFill>
                          <a:effectLst/>
                          <a:latin typeface="Bahnschrift" panose="020B0502040204020203" pitchFamily="34" charset="0"/>
                        </a:rPr>
                        <a:t>eggs, dinner rolls, ice cream, pasta, lunch meat</a:t>
                      </a:r>
                      <a:endParaRPr lang="en-US"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a:solidFill>
                            <a:schemeClr val="bg1">
                              <a:lumMod val="95000"/>
                            </a:schemeClr>
                          </a:solidFill>
                          <a:effectLst/>
                          <a:latin typeface="Bahnschrift" panose="020B0502040204020203" pitchFamily="34" charset="0"/>
                        </a:rPr>
                        <a:t>0.020193152</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0.851851852</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dirty="0">
                          <a:solidFill>
                            <a:schemeClr val="bg1">
                              <a:lumMod val="95000"/>
                            </a:schemeClr>
                          </a:solidFill>
                          <a:effectLst/>
                          <a:latin typeface="Bahnschrift" panose="020B0502040204020203" pitchFamily="34" charset="0"/>
                        </a:rPr>
                        <a:t>2.349296027</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paper towels</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286670600"/>
                  </a:ext>
                </a:extLst>
              </a:tr>
              <a:tr h="433914">
                <a:tc>
                  <a:txBody>
                    <a:bodyPr/>
                    <a:lstStyle/>
                    <a:p>
                      <a:pPr algn="ctr" fontAlgn="b"/>
                      <a:r>
                        <a:rPr lang="en-IN" sz="1400" u="none" strike="noStrike" dirty="0">
                          <a:solidFill>
                            <a:schemeClr val="bg1">
                              <a:lumMod val="95000"/>
                            </a:schemeClr>
                          </a:solidFill>
                          <a:effectLst/>
                          <a:latin typeface="Bahnschrift" panose="020B0502040204020203" pitchFamily="34" charset="0"/>
                        </a:rPr>
                        <a:t>yogurt, hand soap, toilet paper, soap</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0.020193152</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0.793103448</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a:solidFill>
                            <a:schemeClr val="bg1">
                              <a:lumMod val="95000"/>
                            </a:schemeClr>
                          </a:solidFill>
                          <a:effectLst/>
                          <a:latin typeface="Bahnschrift" panose="020B0502040204020203" pitchFamily="34" charset="0"/>
                        </a:rPr>
                        <a:t>2.269710622</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sandwich loaves</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1560557030"/>
                  </a:ext>
                </a:extLst>
              </a:tr>
              <a:tr h="433914">
                <a:tc>
                  <a:txBody>
                    <a:bodyPr/>
                    <a:lstStyle/>
                    <a:p>
                      <a:pPr algn="ctr" fontAlgn="b"/>
                      <a:r>
                        <a:rPr lang="en-US" sz="1400" u="none" strike="noStrike" dirty="0">
                          <a:solidFill>
                            <a:schemeClr val="bg1">
                              <a:lumMod val="95000"/>
                            </a:schemeClr>
                          </a:solidFill>
                          <a:effectLst/>
                          <a:latin typeface="Bahnschrift" panose="020B0502040204020203" pitchFamily="34" charset="0"/>
                        </a:rPr>
                        <a:t>yogurt, dishwashing liquid/detergent, all- purpose, hand soap</a:t>
                      </a:r>
                      <a:endParaRPr lang="en-US"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0.020193152</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0.851851852</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dirty="0">
                          <a:solidFill>
                            <a:schemeClr val="bg1">
                              <a:lumMod val="95000"/>
                            </a:schemeClr>
                          </a:solidFill>
                          <a:effectLst/>
                          <a:latin typeface="Bahnschrift" panose="020B0502040204020203" pitchFamily="34" charset="0"/>
                        </a:rPr>
                        <a:t>2.266960886</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mixes</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1555552495"/>
                  </a:ext>
                </a:extLst>
              </a:tr>
              <a:tr h="433914">
                <a:tc>
                  <a:txBody>
                    <a:bodyPr/>
                    <a:lstStyle/>
                    <a:p>
                      <a:pPr algn="ctr" fontAlgn="b"/>
                      <a:r>
                        <a:rPr lang="en-US" sz="1400" u="none" strike="noStrike" dirty="0">
                          <a:solidFill>
                            <a:schemeClr val="bg1">
                              <a:lumMod val="95000"/>
                            </a:schemeClr>
                          </a:solidFill>
                          <a:effectLst/>
                          <a:latin typeface="Bahnschrift" panose="020B0502040204020203" pitchFamily="34" charset="0"/>
                        </a:rPr>
                        <a:t>eggs, dinner rolls, poultry, ice cream, pasta</a:t>
                      </a:r>
                      <a:endParaRPr lang="en-US"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a:solidFill>
                            <a:schemeClr val="bg1">
                              <a:lumMod val="95000"/>
                            </a:schemeClr>
                          </a:solidFill>
                          <a:effectLst/>
                          <a:latin typeface="Bahnschrift" panose="020B0502040204020203" pitchFamily="34" charset="0"/>
                        </a:rPr>
                        <a:t>0.020193152</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a:solidFill>
                            <a:schemeClr val="bg1">
                              <a:lumMod val="95000"/>
                            </a:schemeClr>
                          </a:solidFill>
                          <a:effectLst/>
                          <a:latin typeface="Bahnschrift" panose="020B0502040204020203" pitchFamily="34" charset="0"/>
                        </a:rPr>
                        <a:t>0.821428571</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dirty="0">
                          <a:solidFill>
                            <a:schemeClr val="bg1">
                              <a:lumMod val="95000"/>
                            </a:schemeClr>
                          </a:solidFill>
                          <a:effectLst/>
                          <a:latin typeface="Bahnschrift" panose="020B0502040204020203" pitchFamily="34" charset="0"/>
                        </a:rPr>
                        <a:t>2.265392598</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paper towels</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1073325574"/>
                  </a:ext>
                </a:extLst>
              </a:tr>
              <a:tr h="433914">
                <a:tc>
                  <a:txBody>
                    <a:bodyPr/>
                    <a:lstStyle/>
                    <a:p>
                      <a:pPr algn="ctr" fontAlgn="b"/>
                      <a:r>
                        <a:rPr lang="en-IN" sz="1400" u="none" strike="noStrike" dirty="0">
                          <a:solidFill>
                            <a:schemeClr val="bg1">
                              <a:lumMod val="95000"/>
                            </a:schemeClr>
                          </a:solidFill>
                          <a:effectLst/>
                          <a:latin typeface="Bahnschrift" panose="020B0502040204020203" pitchFamily="34" charset="0"/>
                        </a:rPr>
                        <a:t>tortillas, coffee/tea, juice, soap</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0.022827041</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a:solidFill>
                            <a:schemeClr val="bg1">
                              <a:lumMod val="95000"/>
                            </a:schemeClr>
                          </a:solidFill>
                          <a:effectLst/>
                          <a:latin typeface="Bahnschrift" panose="020B0502040204020203" pitchFamily="34" charset="0"/>
                        </a:rPr>
                        <a:t>0.838709677</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a:solidFill>
                            <a:schemeClr val="bg1">
                              <a:lumMod val="95000"/>
                            </a:schemeClr>
                          </a:solidFill>
                          <a:effectLst/>
                          <a:latin typeface="Bahnschrift" panose="020B0502040204020203" pitchFamily="34" charset="0"/>
                        </a:rPr>
                        <a:t>2.258369557</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ketchup</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3083608858"/>
                  </a:ext>
                </a:extLst>
              </a:tr>
              <a:tr h="741242">
                <a:tc>
                  <a:txBody>
                    <a:bodyPr/>
                    <a:lstStyle/>
                    <a:p>
                      <a:pPr algn="ctr" fontAlgn="b"/>
                      <a:r>
                        <a:rPr lang="en-IN" sz="1400" u="none" strike="noStrike" dirty="0">
                          <a:solidFill>
                            <a:schemeClr val="bg1">
                              <a:lumMod val="95000"/>
                            </a:schemeClr>
                          </a:solidFill>
                          <a:effectLst/>
                          <a:latin typeface="Bahnschrift" panose="020B0502040204020203" pitchFamily="34" charset="0"/>
                        </a:rPr>
                        <a:t>paper towels, dishwashing liquid/detergent, eggs, dinner rolls, ice cream</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0.021949078</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0.833333333</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a:solidFill>
                            <a:schemeClr val="bg1">
                              <a:lumMod val="95000"/>
                            </a:schemeClr>
                          </a:solidFill>
                          <a:effectLst/>
                          <a:latin typeface="Bahnschrift" panose="020B0502040204020203" pitchFamily="34" charset="0"/>
                        </a:rPr>
                        <a:t>2.243892829</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pasta</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1126856525"/>
                  </a:ext>
                </a:extLst>
              </a:tr>
              <a:tr h="433914">
                <a:tc>
                  <a:txBody>
                    <a:bodyPr/>
                    <a:lstStyle/>
                    <a:p>
                      <a:pPr algn="ctr" fontAlgn="b"/>
                      <a:r>
                        <a:rPr lang="en-IN" sz="1400" u="none" strike="noStrike" dirty="0">
                          <a:solidFill>
                            <a:schemeClr val="bg1">
                              <a:lumMod val="95000"/>
                            </a:schemeClr>
                          </a:solidFill>
                          <a:effectLst/>
                          <a:latin typeface="Bahnschrift" panose="020B0502040204020203" pitchFamily="34" charset="0"/>
                        </a:rPr>
                        <a:t>yogurt, hand soap, aluminium foil, soap</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0.021949078</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0.78125</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a:solidFill>
                            <a:schemeClr val="bg1">
                              <a:lumMod val="95000"/>
                            </a:schemeClr>
                          </a:solidFill>
                          <a:effectLst/>
                          <a:latin typeface="Bahnschrift" panose="020B0502040204020203" pitchFamily="34" charset="0"/>
                        </a:rPr>
                        <a:t>2.235788317</a:t>
                      </a:r>
                      <a:endParaRPr lang="en-IN" sz="1400" b="0" i="0" u="none" strike="noStrike">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sandwich loaves</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324321186"/>
                  </a:ext>
                </a:extLst>
              </a:tr>
              <a:tr h="433914">
                <a:tc>
                  <a:txBody>
                    <a:bodyPr/>
                    <a:lstStyle/>
                    <a:p>
                      <a:pPr algn="ctr" fontAlgn="b"/>
                      <a:r>
                        <a:rPr lang="sv-SE" sz="1400" u="none" strike="noStrike" dirty="0">
                          <a:solidFill>
                            <a:schemeClr val="bg1">
                              <a:lumMod val="95000"/>
                            </a:schemeClr>
                          </a:solidFill>
                          <a:effectLst/>
                          <a:latin typeface="Bahnschrift" panose="020B0502040204020203" pitchFamily="34" charset="0"/>
                        </a:rPr>
                        <a:t>paper towels, eggs, dinner rolls, pasta, lunch meat</a:t>
                      </a:r>
                      <a:endParaRPr lang="sv-SE"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0.020193152</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0.884615385</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dirty="0">
                          <a:solidFill>
                            <a:schemeClr val="bg1">
                              <a:lumMod val="95000"/>
                            </a:schemeClr>
                          </a:solidFill>
                          <a:effectLst/>
                          <a:latin typeface="Bahnschrift" panose="020B0502040204020203" pitchFamily="34" charset="0"/>
                        </a:rPr>
                        <a:t>2.21933243</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ice cream</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3408499568"/>
                  </a:ext>
                </a:extLst>
              </a:tr>
              <a:tr h="433914">
                <a:tc>
                  <a:txBody>
                    <a:bodyPr/>
                    <a:lstStyle/>
                    <a:p>
                      <a:pPr algn="ctr" fontAlgn="b"/>
                      <a:r>
                        <a:rPr lang="en-IN" sz="1400" u="none" strike="noStrike" dirty="0">
                          <a:solidFill>
                            <a:schemeClr val="bg1">
                              <a:lumMod val="95000"/>
                            </a:schemeClr>
                          </a:solidFill>
                          <a:effectLst/>
                          <a:latin typeface="Bahnschrift" panose="020B0502040204020203" pitchFamily="34" charset="0"/>
                        </a:rPr>
                        <a:t>waffles, laundry detergent, mixes, soap</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0.021071115</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0.827586207</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dirty="0">
                          <a:solidFill>
                            <a:schemeClr val="bg1">
                              <a:lumMod val="95000"/>
                            </a:schemeClr>
                          </a:solidFill>
                          <a:effectLst/>
                          <a:latin typeface="Bahnschrift" panose="020B0502040204020203" pitchFamily="34" charset="0"/>
                        </a:rPr>
                        <a:t>2.217931034</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spaghetti sauce</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56828055"/>
                  </a:ext>
                </a:extLst>
              </a:tr>
              <a:tr h="433914">
                <a:tc>
                  <a:txBody>
                    <a:bodyPr/>
                    <a:lstStyle/>
                    <a:p>
                      <a:pPr algn="ctr" fontAlgn="b"/>
                      <a:r>
                        <a:rPr lang="en-US" sz="1400" u="none" strike="noStrike" dirty="0">
                          <a:solidFill>
                            <a:schemeClr val="bg1">
                              <a:lumMod val="95000"/>
                            </a:schemeClr>
                          </a:solidFill>
                          <a:effectLst/>
                          <a:latin typeface="Bahnschrift" panose="020B0502040204020203" pitchFamily="34" charset="0"/>
                        </a:rPr>
                        <a:t>poultry, fruits, hand soap, sugar</a:t>
                      </a:r>
                      <a:endParaRPr lang="en-US"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0.021071115</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0.827586207</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r" fontAlgn="b"/>
                      <a:r>
                        <a:rPr lang="en-IN" sz="1400" u="none" strike="noStrike" dirty="0">
                          <a:solidFill>
                            <a:schemeClr val="bg1">
                              <a:lumMod val="95000"/>
                            </a:schemeClr>
                          </a:solidFill>
                          <a:effectLst/>
                          <a:latin typeface="Bahnschrift" panose="020B0502040204020203" pitchFamily="34" charset="0"/>
                        </a:rPr>
                        <a:t>2.207542599</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rgbClr val="19B965"/>
                    </a:solidFill>
                  </a:tcPr>
                </a:tc>
                <a:tc>
                  <a:txBody>
                    <a:bodyPr/>
                    <a:lstStyle/>
                    <a:p>
                      <a:pPr algn="ctr" fontAlgn="b"/>
                      <a:r>
                        <a:rPr lang="en-IN" sz="1400" u="none" strike="noStrike" dirty="0">
                          <a:solidFill>
                            <a:schemeClr val="bg1">
                              <a:lumMod val="95000"/>
                            </a:schemeClr>
                          </a:solidFill>
                          <a:effectLst/>
                          <a:latin typeface="Bahnschrift" panose="020B0502040204020203" pitchFamily="34" charset="0"/>
                        </a:rPr>
                        <a:t>beef</a:t>
                      </a:r>
                      <a:endParaRPr lang="en-IN" sz="1400" b="0" i="0" u="none" strike="noStrike" dirty="0">
                        <a:solidFill>
                          <a:schemeClr val="bg1">
                            <a:lumMod val="95000"/>
                          </a:schemeClr>
                        </a:solidFill>
                        <a:effectLst/>
                        <a:latin typeface="Bahnschrift" panose="020B0502040204020203" pitchFamily="34" charset="0"/>
                      </a:endParaRPr>
                    </a:p>
                  </a:txBody>
                  <a:tcPr marL="7620" marR="7620" marT="7620" marB="0" anchor="ctr">
                    <a:solidFill>
                      <a:schemeClr val="accent4">
                        <a:lumMod val="75000"/>
                      </a:schemeClr>
                    </a:solidFill>
                  </a:tcPr>
                </a:tc>
                <a:extLst>
                  <a:ext uri="{0D108BD9-81ED-4DB2-BD59-A6C34878D82A}">
                    <a16:rowId xmlns:a16="http://schemas.microsoft.com/office/drawing/2014/main" val="4158533544"/>
                  </a:ext>
                </a:extLst>
              </a:tr>
            </a:tbl>
          </a:graphicData>
        </a:graphic>
      </p:graphicFrame>
    </p:spTree>
    <p:extLst>
      <p:ext uri="{BB962C8B-B14F-4D97-AF65-F5344CB8AC3E}">
        <p14:creationId xmlns:p14="http://schemas.microsoft.com/office/powerpoint/2010/main" val="315289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17553A-DD1A-5E21-E3D5-FB16140EB38B}"/>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474ABD-EEA8-3482-ED5E-ACB9174C4F5D}"/>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23</a:t>
            </a:fld>
            <a:endParaRPr lang="en-US" dirty="0"/>
          </a:p>
        </p:txBody>
      </p:sp>
      <p:sp>
        <p:nvSpPr>
          <p:cNvPr id="15" name="TextBox 14">
            <a:extLst>
              <a:ext uri="{FF2B5EF4-FFF2-40B4-BE49-F238E27FC236}">
                <a16:creationId xmlns:a16="http://schemas.microsoft.com/office/drawing/2014/main" id="{97479398-3640-8D43-A245-7C119880E422}"/>
              </a:ext>
            </a:extLst>
          </p:cNvPr>
          <p:cNvSpPr txBox="1"/>
          <p:nvPr/>
        </p:nvSpPr>
        <p:spPr>
          <a:xfrm>
            <a:off x="5061343" y="436160"/>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Top 9 products for </a:t>
            </a:r>
            <a:r>
              <a:rPr lang="en-US" sz="4000" dirty="0" err="1">
                <a:solidFill>
                  <a:schemeClr val="bg1"/>
                </a:solidFill>
                <a:latin typeface="Bahnschrift" panose="020B0502040204020203" pitchFamily="34" charset="0"/>
              </a:rPr>
              <a:t>rec’n</a:t>
            </a:r>
            <a:endParaRPr lang="en-IN" sz="4000" dirty="0">
              <a:solidFill>
                <a:schemeClr val="bg1"/>
              </a:solidFill>
              <a:latin typeface="Bahnschrift" panose="020B0502040204020203" pitchFamily="34" charset="0"/>
            </a:endParaRPr>
          </a:p>
        </p:txBody>
      </p:sp>
      <p:pic>
        <p:nvPicPr>
          <p:cNvPr id="5" name="Picture 4">
            <a:extLst>
              <a:ext uri="{FF2B5EF4-FFF2-40B4-BE49-F238E27FC236}">
                <a16:creationId xmlns:a16="http://schemas.microsoft.com/office/drawing/2014/main" id="{1C519E54-4F1D-F20D-CFAD-3F4D3F48E331}"/>
              </a:ext>
            </a:extLst>
          </p:cNvPr>
          <p:cNvPicPr>
            <a:picLocks noChangeAspect="1"/>
          </p:cNvPicPr>
          <p:nvPr/>
        </p:nvPicPr>
        <p:blipFill>
          <a:blip r:embed="rId3"/>
          <a:stretch>
            <a:fillRect/>
          </a:stretch>
        </p:blipFill>
        <p:spPr>
          <a:xfrm>
            <a:off x="98323" y="170685"/>
            <a:ext cx="6468378" cy="6230219"/>
          </a:xfrm>
          <a:prstGeom prst="rect">
            <a:avLst/>
          </a:prstGeom>
        </p:spPr>
      </p:pic>
      <p:sp>
        <p:nvSpPr>
          <p:cNvPr id="6" name="TextBox 5">
            <a:extLst>
              <a:ext uri="{FF2B5EF4-FFF2-40B4-BE49-F238E27FC236}">
                <a16:creationId xmlns:a16="http://schemas.microsoft.com/office/drawing/2014/main" id="{BA8B954D-7B03-BDDB-370A-864151D11B73}"/>
              </a:ext>
            </a:extLst>
          </p:cNvPr>
          <p:cNvSpPr txBox="1"/>
          <p:nvPr/>
        </p:nvSpPr>
        <p:spPr>
          <a:xfrm>
            <a:off x="6722347" y="1436914"/>
            <a:ext cx="5235191" cy="5632311"/>
          </a:xfrm>
          <a:prstGeom prst="rect">
            <a:avLst/>
          </a:prstGeom>
          <a:noFill/>
        </p:spPr>
        <p:txBody>
          <a:bodyPr wrap="square" rtlCol="0">
            <a:spAutoFit/>
          </a:bodyPr>
          <a:lstStyle/>
          <a:p>
            <a:r>
              <a:rPr lang="en-US" sz="2000" dirty="0">
                <a:solidFill>
                  <a:schemeClr val="bg1">
                    <a:lumMod val="85000"/>
                  </a:schemeClr>
                </a:solidFill>
                <a:latin typeface="Bahnschrift" panose="020B0502040204020203" pitchFamily="34" charset="0"/>
              </a:rPr>
              <a:t>The adjacent plot illustrates the </a:t>
            </a:r>
            <a:r>
              <a:rPr lang="en-US" sz="2000" dirty="0">
                <a:solidFill>
                  <a:srgbClr val="FFFF00"/>
                </a:solidFill>
                <a:latin typeface="Bahnschrift" panose="020B0502040204020203" pitchFamily="34" charset="0"/>
              </a:rPr>
              <a:t>most recommended </a:t>
            </a:r>
            <a:r>
              <a:rPr lang="en-US" sz="2000" dirty="0">
                <a:solidFill>
                  <a:schemeClr val="bg1">
                    <a:lumMod val="85000"/>
                  </a:schemeClr>
                </a:solidFill>
                <a:latin typeface="Bahnschrift" panose="020B0502040204020203" pitchFamily="34" charset="0"/>
              </a:rPr>
              <a:t>item as per the algorithm where </a:t>
            </a:r>
            <a:r>
              <a:rPr lang="en-US" sz="2000" dirty="0">
                <a:solidFill>
                  <a:srgbClr val="FFFF00"/>
                </a:solidFill>
                <a:latin typeface="Bahnschrift" panose="020B0502040204020203" pitchFamily="34" charset="0"/>
              </a:rPr>
              <a:t>Poultry seems </a:t>
            </a:r>
            <a:r>
              <a:rPr lang="en-US" sz="2000" dirty="0">
                <a:solidFill>
                  <a:schemeClr val="bg1">
                    <a:lumMod val="85000"/>
                  </a:schemeClr>
                </a:solidFill>
                <a:latin typeface="Bahnschrift" panose="020B0502040204020203" pitchFamily="34" charset="0"/>
              </a:rPr>
              <a:t>to top the chart receiving the </a:t>
            </a:r>
            <a:r>
              <a:rPr lang="en-US" sz="2000" dirty="0">
                <a:solidFill>
                  <a:srgbClr val="FFFF00"/>
                </a:solidFill>
                <a:latin typeface="Bahnschrift" panose="020B0502040204020203" pitchFamily="34" charset="0"/>
              </a:rPr>
              <a:t>greatest number of </a:t>
            </a:r>
            <a:r>
              <a:rPr lang="en-US" sz="2000" dirty="0">
                <a:solidFill>
                  <a:schemeClr val="bg1">
                    <a:lumMod val="85000"/>
                  </a:schemeClr>
                </a:solidFill>
                <a:latin typeface="Bahnschrift" panose="020B0502040204020203" pitchFamily="34" charset="0"/>
              </a:rPr>
              <a:t>recommendations.</a:t>
            </a:r>
            <a:br>
              <a:rPr lang="en-US" sz="2000" dirty="0">
                <a:solidFill>
                  <a:schemeClr val="bg1">
                    <a:lumMod val="85000"/>
                  </a:schemeClr>
                </a:solidFill>
                <a:latin typeface="Bahnschrift" panose="020B0502040204020203" pitchFamily="34" charset="0"/>
              </a:rPr>
            </a:br>
            <a:br>
              <a:rPr lang="en-US" sz="2000" dirty="0">
                <a:solidFill>
                  <a:schemeClr val="bg1">
                    <a:lumMod val="85000"/>
                  </a:schemeClr>
                </a:solidFill>
                <a:latin typeface="Bahnschrift" panose="020B0502040204020203" pitchFamily="34" charset="0"/>
              </a:rPr>
            </a:br>
            <a:r>
              <a:rPr lang="en-US" sz="2000" dirty="0">
                <a:solidFill>
                  <a:schemeClr val="bg1">
                    <a:lumMod val="85000"/>
                  </a:schemeClr>
                </a:solidFill>
                <a:latin typeface="Bahnschrift" panose="020B0502040204020203" pitchFamily="34" charset="0"/>
              </a:rPr>
              <a:t>These are basically the items which are the </a:t>
            </a:r>
            <a:r>
              <a:rPr lang="en-US" sz="2000" dirty="0">
                <a:solidFill>
                  <a:srgbClr val="FFFF00"/>
                </a:solidFill>
                <a:latin typeface="Bahnschrift" panose="020B0502040204020203" pitchFamily="34" charset="0"/>
              </a:rPr>
              <a:t>most popular addons</a:t>
            </a:r>
            <a:r>
              <a:rPr lang="en-US" sz="2000" dirty="0">
                <a:solidFill>
                  <a:schemeClr val="bg1">
                    <a:lumMod val="85000"/>
                  </a:schemeClr>
                </a:solidFill>
                <a:latin typeface="Bahnschrift" panose="020B0502040204020203" pitchFamily="34" charset="0"/>
              </a:rPr>
              <a:t>  as per the statistical understanding and have been </a:t>
            </a:r>
            <a:r>
              <a:rPr lang="en-US" sz="2000" dirty="0">
                <a:solidFill>
                  <a:srgbClr val="FFFF00"/>
                </a:solidFill>
                <a:latin typeface="Bahnschrift" panose="020B0502040204020203" pitchFamily="34" charset="0"/>
              </a:rPr>
              <a:t>bought frequently in association </a:t>
            </a:r>
            <a:r>
              <a:rPr lang="en-US" sz="2000" dirty="0">
                <a:solidFill>
                  <a:schemeClr val="bg1">
                    <a:lumMod val="85000"/>
                  </a:schemeClr>
                </a:solidFill>
                <a:latin typeface="Bahnschrift" panose="020B0502040204020203" pitchFamily="34" charset="0"/>
              </a:rPr>
              <a:t>with a variety of items</a:t>
            </a:r>
            <a:r>
              <a:rPr lang="en-IN" sz="2000" dirty="0">
                <a:solidFill>
                  <a:schemeClr val="bg1">
                    <a:lumMod val="85000"/>
                  </a:schemeClr>
                </a:solidFill>
                <a:latin typeface="Bahnschrift" panose="020B0502040204020203" pitchFamily="34" charset="0"/>
              </a:rPr>
              <a:t>.</a:t>
            </a:r>
            <a:br>
              <a:rPr lang="en-IN" sz="2000" dirty="0">
                <a:solidFill>
                  <a:schemeClr val="bg1">
                    <a:lumMod val="85000"/>
                  </a:schemeClr>
                </a:solidFill>
                <a:latin typeface="Bahnschrift" panose="020B0502040204020203" pitchFamily="34" charset="0"/>
              </a:rPr>
            </a:br>
            <a:br>
              <a:rPr lang="en-IN" sz="2000" dirty="0">
                <a:solidFill>
                  <a:schemeClr val="bg1">
                    <a:lumMod val="85000"/>
                  </a:schemeClr>
                </a:solidFill>
                <a:latin typeface="Bahnschrift" panose="020B0502040204020203" pitchFamily="34" charset="0"/>
              </a:rPr>
            </a:br>
            <a:r>
              <a:rPr lang="en-IN" sz="2000" dirty="0">
                <a:solidFill>
                  <a:schemeClr val="bg1">
                    <a:lumMod val="85000"/>
                  </a:schemeClr>
                </a:solidFill>
                <a:latin typeface="Bahnschrift" panose="020B0502040204020203" pitchFamily="34" charset="0"/>
              </a:rPr>
              <a:t>This indicates that these are the </a:t>
            </a:r>
            <a:r>
              <a:rPr lang="en-IN" sz="2000" dirty="0">
                <a:solidFill>
                  <a:srgbClr val="FFFF00"/>
                </a:solidFill>
                <a:latin typeface="Bahnschrift" panose="020B0502040204020203" pitchFamily="34" charset="0"/>
              </a:rPr>
              <a:t>best of recommendations </a:t>
            </a:r>
            <a:r>
              <a:rPr lang="en-IN" sz="2000" dirty="0">
                <a:solidFill>
                  <a:schemeClr val="bg1">
                    <a:lumMod val="85000"/>
                  </a:schemeClr>
                </a:solidFill>
                <a:latin typeface="Bahnschrift" panose="020B0502040204020203" pitchFamily="34" charset="0"/>
              </a:rPr>
              <a:t>for </a:t>
            </a:r>
            <a:r>
              <a:rPr lang="en-IN" sz="2000" dirty="0">
                <a:solidFill>
                  <a:srgbClr val="FFFF00"/>
                </a:solidFill>
                <a:latin typeface="Bahnschrift" panose="020B0502040204020203" pitchFamily="34" charset="0"/>
              </a:rPr>
              <a:t>bundle offers </a:t>
            </a:r>
            <a:r>
              <a:rPr lang="en-IN" sz="2000" dirty="0">
                <a:solidFill>
                  <a:schemeClr val="bg1">
                    <a:lumMod val="85000"/>
                  </a:schemeClr>
                </a:solidFill>
                <a:latin typeface="Bahnschrift" panose="020B0502040204020203" pitchFamily="34" charset="0"/>
              </a:rPr>
              <a:t>which the </a:t>
            </a:r>
            <a:r>
              <a:rPr lang="en-IN" sz="2000" dirty="0">
                <a:solidFill>
                  <a:srgbClr val="FFFF00"/>
                </a:solidFill>
                <a:latin typeface="Bahnschrift" panose="020B0502040204020203" pitchFamily="34" charset="0"/>
              </a:rPr>
              <a:t>customers </a:t>
            </a:r>
            <a:r>
              <a:rPr lang="en-IN" sz="2000" dirty="0">
                <a:solidFill>
                  <a:schemeClr val="bg1">
                    <a:lumMod val="85000"/>
                  </a:schemeClr>
                </a:solidFill>
                <a:latin typeface="Bahnschrift" panose="020B0502040204020203" pitchFamily="34" charset="0"/>
              </a:rPr>
              <a:t>are </a:t>
            </a:r>
            <a:r>
              <a:rPr lang="en-IN" sz="2000" dirty="0">
                <a:solidFill>
                  <a:srgbClr val="FFFF00"/>
                </a:solidFill>
                <a:latin typeface="Bahnschrift" panose="020B0502040204020203" pitchFamily="34" charset="0"/>
              </a:rPr>
              <a:t>most likely to accept.</a:t>
            </a:r>
          </a:p>
          <a:p>
            <a:endParaRPr lang="en-IN" sz="2000" dirty="0">
              <a:solidFill>
                <a:srgbClr val="FFFF00"/>
              </a:solidFill>
              <a:latin typeface="Bahnschrift" panose="020B0502040204020203" pitchFamily="34" charset="0"/>
            </a:endParaRPr>
          </a:p>
          <a:p>
            <a:endParaRPr lang="en-US" sz="2000" dirty="0">
              <a:solidFill>
                <a:schemeClr val="bg1">
                  <a:lumMod val="75000"/>
                </a:schemeClr>
              </a:solidFill>
              <a:latin typeface="Bahnschrift" panose="020B0502040204020203" pitchFamily="34" charset="0"/>
            </a:endParaRPr>
          </a:p>
          <a:p>
            <a:endParaRPr lang="en-US" sz="2000" dirty="0">
              <a:solidFill>
                <a:schemeClr val="bg1">
                  <a:lumMod val="75000"/>
                </a:schemeClr>
              </a:solidFill>
              <a:latin typeface="Bahnschrift" panose="020B0502040204020203" pitchFamily="34" charset="0"/>
            </a:endParaRPr>
          </a:p>
        </p:txBody>
      </p:sp>
    </p:spTree>
    <p:extLst>
      <p:ext uri="{BB962C8B-B14F-4D97-AF65-F5344CB8AC3E}">
        <p14:creationId xmlns:p14="http://schemas.microsoft.com/office/powerpoint/2010/main" val="1415687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360963" y="128705"/>
            <a:ext cx="4959821" cy="775863"/>
          </a:xfrm>
        </p:spPr>
        <p:txBody>
          <a:bodyPr/>
          <a:lstStyle/>
          <a:p>
            <a:r>
              <a:rPr lang="en-US" altLang="zh-CN" sz="4800" dirty="0">
                <a:latin typeface="Bahnschrift Condensed" panose="020B0502040204020203" pitchFamily="34" charset="0"/>
              </a:rPr>
              <a:t>Summary</a:t>
            </a:r>
            <a:br>
              <a:rPr lang="en-US" sz="4800" dirty="0">
                <a:latin typeface="Bahnschrift Condensed" panose="020B0502040204020203" pitchFamily="34" charset="0"/>
              </a:rPr>
            </a:br>
            <a:endParaRPr lang="en-US" sz="4800" dirty="0">
              <a:latin typeface="Bahnschrift Condensed" panose="020B0502040204020203" pitchFamily="34" charset="0"/>
            </a:endParaRP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24</a:t>
            </a:fld>
            <a:endParaRPr lang="en-US" dirty="0"/>
          </a:p>
        </p:txBody>
      </p:sp>
      <p:pic>
        <p:nvPicPr>
          <p:cNvPr id="7" name="Picture Placeholder 6">
            <a:extLst>
              <a:ext uri="{FF2B5EF4-FFF2-40B4-BE49-F238E27FC236}">
                <a16:creationId xmlns:a16="http://schemas.microsoft.com/office/drawing/2014/main" id="{615D19AB-5759-0E9B-6352-7276FC7BC522}"/>
              </a:ext>
            </a:extLst>
          </p:cNvPr>
          <p:cNvPicPr>
            <a:picLocks noGrp="1" noChangeAspect="1"/>
          </p:cNvPicPr>
          <p:nvPr>
            <p:ph type="pic" sz="quarter" idx="13"/>
          </p:nvPr>
        </p:nvPicPr>
        <p:blipFill>
          <a:blip r:embed="rId2"/>
          <a:srcRect l="18275" r="18275"/>
          <a:stretch>
            <a:fillRect/>
          </a:stretch>
        </p:blipFill>
        <p:spPr/>
      </p:pic>
      <p:sp>
        <p:nvSpPr>
          <p:cNvPr id="8" name="TextBox 7">
            <a:extLst>
              <a:ext uri="{FF2B5EF4-FFF2-40B4-BE49-F238E27FC236}">
                <a16:creationId xmlns:a16="http://schemas.microsoft.com/office/drawing/2014/main" id="{7F8B00B8-06C7-93EA-56BB-BE728EC0D135}"/>
              </a:ext>
            </a:extLst>
          </p:cNvPr>
          <p:cNvSpPr txBox="1"/>
          <p:nvPr/>
        </p:nvSpPr>
        <p:spPr>
          <a:xfrm>
            <a:off x="5360963" y="1075089"/>
            <a:ext cx="5955966" cy="5355312"/>
          </a:xfrm>
          <a:prstGeom prst="rect">
            <a:avLst/>
          </a:prstGeom>
          <a:noFill/>
        </p:spPr>
        <p:txBody>
          <a:bodyPr wrap="square" rtlCol="0">
            <a:spAutoFit/>
          </a:bodyPr>
          <a:lstStyle/>
          <a:p>
            <a:r>
              <a:rPr lang="en-US" dirty="0">
                <a:solidFill>
                  <a:schemeClr val="accent4">
                    <a:lumMod val="50000"/>
                  </a:schemeClr>
                </a:solidFill>
                <a:latin typeface="Bahnschrift" panose="020B0502040204020203" pitchFamily="34" charset="0"/>
              </a:rPr>
              <a:t>In the months of low sales turnout March- June we can have bundle offers on products with high confidence with customers recommended with those products which have the highest recommendation frequency,</a:t>
            </a:r>
            <a:br>
              <a:rPr lang="en-US" dirty="0">
                <a:solidFill>
                  <a:schemeClr val="accent4">
                    <a:lumMod val="50000"/>
                  </a:schemeClr>
                </a:solidFill>
                <a:latin typeface="Bahnschrift" panose="020B0502040204020203" pitchFamily="34" charset="0"/>
              </a:rPr>
            </a:br>
            <a:br>
              <a:rPr lang="en-US" dirty="0">
                <a:solidFill>
                  <a:schemeClr val="accent4">
                    <a:lumMod val="50000"/>
                  </a:schemeClr>
                </a:solidFill>
                <a:latin typeface="Bahnschrift" panose="020B0502040204020203" pitchFamily="34" charset="0"/>
              </a:rPr>
            </a:br>
            <a:r>
              <a:rPr lang="en-US" dirty="0">
                <a:solidFill>
                  <a:schemeClr val="accent4">
                    <a:lumMod val="50000"/>
                  </a:schemeClr>
                </a:solidFill>
                <a:latin typeface="Bahnschrift" panose="020B0502040204020203" pitchFamily="34" charset="0"/>
              </a:rPr>
              <a:t>In the months of High sales October –February we can push products with medium to low recommendation frequency.</a:t>
            </a:r>
          </a:p>
          <a:p>
            <a:endParaRPr lang="en-US" dirty="0">
              <a:solidFill>
                <a:schemeClr val="accent4">
                  <a:lumMod val="50000"/>
                </a:schemeClr>
              </a:solidFill>
              <a:latin typeface="Bahnschrift" panose="020B0502040204020203" pitchFamily="34" charset="0"/>
            </a:endParaRPr>
          </a:p>
          <a:p>
            <a:r>
              <a:rPr lang="en-US" dirty="0">
                <a:solidFill>
                  <a:schemeClr val="accent4">
                    <a:lumMod val="50000"/>
                  </a:schemeClr>
                </a:solidFill>
                <a:latin typeface="Bahnschrift" panose="020B0502040204020203" pitchFamily="34" charset="0"/>
              </a:rPr>
              <a:t>We can have discounts on high volume purchase of items with higher confidence on Monday and Tuesday.</a:t>
            </a:r>
          </a:p>
          <a:p>
            <a:endParaRPr lang="en-US" dirty="0">
              <a:solidFill>
                <a:schemeClr val="accent4">
                  <a:lumMod val="50000"/>
                </a:schemeClr>
              </a:solidFill>
              <a:latin typeface="Bahnschrift" panose="020B0502040204020203" pitchFamily="34" charset="0"/>
            </a:endParaRPr>
          </a:p>
          <a:p>
            <a:r>
              <a:rPr lang="en-US" dirty="0">
                <a:solidFill>
                  <a:schemeClr val="accent4">
                    <a:lumMod val="50000"/>
                  </a:schemeClr>
                </a:solidFill>
                <a:latin typeface="Bahnschrift" panose="020B0502040204020203" pitchFamily="34" charset="0"/>
              </a:rPr>
              <a:t>Products with low lift can be bundled with products with high lift as an addon with a reduced price point of the addon.</a:t>
            </a:r>
          </a:p>
          <a:p>
            <a:br>
              <a:rPr lang="en-US" dirty="0">
                <a:solidFill>
                  <a:schemeClr val="accent4">
                    <a:lumMod val="50000"/>
                  </a:schemeClr>
                </a:solidFill>
                <a:latin typeface="Bahnschrift" panose="020B0502040204020203" pitchFamily="34" charset="0"/>
              </a:rPr>
            </a:br>
            <a:br>
              <a:rPr lang="en-US" dirty="0">
                <a:solidFill>
                  <a:schemeClr val="accent4">
                    <a:lumMod val="50000"/>
                  </a:schemeClr>
                </a:solidFill>
                <a:latin typeface="Bahnschrift" panose="020B0502040204020203" pitchFamily="34" charset="0"/>
              </a:rPr>
            </a:br>
            <a:endParaRPr lang="en-US" dirty="0">
              <a:solidFill>
                <a:schemeClr val="accent4">
                  <a:lumMod val="50000"/>
                </a:schemeClr>
              </a:solidFill>
              <a:latin typeface="Bahnschrift" panose="020B0502040204020203" pitchFamily="34" charset="0"/>
            </a:endParaRPr>
          </a:p>
          <a:p>
            <a:endParaRPr lang="en-US" dirty="0">
              <a:solidFill>
                <a:schemeClr val="accent4">
                  <a:lumMod val="50000"/>
                </a:schemeClr>
              </a:solidFill>
              <a:latin typeface="Bahnschrift" panose="020B0502040204020203" pitchFamily="34" charset="0"/>
            </a:endParaRPr>
          </a:p>
        </p:txBody>
      </p:sp>
    </p:spTree>
    <p:extLst>
      <p:ext uri="{BB962C8B-B14F-4D97-AF65-F5344CB8AC3E}">
        <p14:creationId xmlns:p14="http://schemas.microsoft.com/office/powerpoint/2010/main" val="59172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Kunal sarkar</a:t>
            </a:r>
            <a:br>
              <a:rPr lang="en-US" dirty="0"/>
            </a:br>
            <a:r>
              <a:rPr lang="en-US" dirty="0"/>
              <a:t>9903779913</a:t>
            </a:r>
          </a:p>
          <a:p>
            <a:r>
              <a:rPr lang="en-US" dirty="0"/>
              <a:t>iamkunalsarkar@live.com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Understanding the data</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Understanding the Data provided(Unique items, nulls if any, duplicates)</a:t>
            </a:r>
          </a:p>
          <a:p>
            <a:r>
              <a:rPr lang="en-US" dirty="0"/>
              <a:t>Capitalize on the data by illustrations </a:t>
            </a:r>
          </a:p>
          <a:p>
            <a:r>
              <a:rPr lang="en-US" dirty="0"/>
              <a:t>Visualize the historical Data to design the algorithm for accurate predictions</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Statistical implications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Understanding the purchase behavior through statistical deep diving</a:t>
            </a:r>
          </a:p>
          <a:p>
            <a:r>
              <a:rPr lang="en-US" dirty="0"/>
              <a:t>Recommendations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403603" y="2916445"/>
            <a:ext cx="5567467" cy="2130552"/>
          </a:xfrm>
        </p:spPr>
        <p:txBody>
          <a:bodyPr/>
          <a:lstStyle/>
          <a:p>
            <a:r>
              <a:rPr lang="en-US" sz="1800" dirty="0">
                <a:solidFill>
                  <a:srgbClr val="E9C46A"/>
                </a:solidFill>
                <a:latin typeface="Bahnschrift" panose="020B0502040204020203" pitchFamily="34" charset="0"/>
              </a:rPr>
              <a:t>Marketing and Retail Analytics strategically deconstructs the intricate dimensions influencing consumer purchasing behavior, aiming to segment customers, transactions, and products with precision—ultimately driving data-driven business growth and competitive advantage</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5A26CFD-0EB5-8BD3-4BED-9910DE6927DB}"/>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C396A28-D0C6-0862-57CB-D83D390F4A5C}"/>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5</a:t>
            </a:fld>
            <a:endParaRPr lang="en-US" dirty="0"/>
          </a:p>
        </p:txBody>
      </p:sp>
      <p:sp>
        <p:nvSpPr>
          <p:cNvPr id="7" name="Footer Placeholder 6">
            <a:extLst>
              <a:ext uri="{FF2B5EF4-FFF2-40B4-BE49-F238E27FC236}">
                <a16:creationId xmlns:a16="http://schemas.microsoft.com/office/drawing/2014/main" id="{A73E7DD3-8E77-0D38-5366-D6115454C8F8}"/>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82A4B6F2-755D-DB47-8592-CBCF8D32FF08}"/>
              </a:ext>
            </a:extLst>
          </p:cNvPr>
          <p:cNvSpPr>
            <a:spLocks noGrp="1"/>
          </p:cNvSpPr>
          <p:nvPr>
            <p:ph type="dt" sz="half" idx="16"/>
          </p:nvPr>
        </p:nvSpPr>
        <p:spPr>
          <a:xfrm>
            <a:off x="10629145" y="6400904"/>
            <a:ext cx="640080" cy="246888"/>
          </a:xfrm>
        </p:spPr>
        <p:txBody>
          <a:bodyPr/>
          <a:lstStyle/>
          <a:p>
            <a:r>
              <a:rPr lang="en-US" dirty="0"/>
              <a:t>20XX</a:t>
            </a:r>
          </a:p>
        </p:txBody>
      </p:sp>
      <p:pic>
        <p:nvPicPr>
          <p:cNvPr id="11" name="Picture 10">
            <a:extLst>
              <a:ext uri="{FF2B5EF4-FFF2-40B4-BE49-F238E27FC236}">
                <a16:creationId xmlns:a16="http://schemas.microsoft.com/office/drawing/2014/main" id="{53E9CC31-50F9-86B3-F17F-B3C4AF2D9983}"/>
              </a:ext>
            </a:extLst>
          </p:cNvPr>
          <p:cNvPicPr>
            <a:picLocks noChangeAspect="1"/>
          </p:cNvPicPr>
          <p:nvPr/>
        </p:nvPicPr>
        <p:blipFill>
          <a:blip r:embed="rId2"/>
          <a:stretch>
            <a:fillRect/>
          </a:stretch>
        </p:blipFill>
        <p:spPr>
          <a:xfrm>
            <a:off x="0" y="3452817"/>
            <a:ext cx="5364479" cy="2662848"/>
          </a:xfrm>
          <a:prstGeom prst="rect">
            <a:avLst/>
          </a:prstGeom>
        </p:spPr>
      </p:pic>
      <p:sp>
        <p:nvSpPr>
          <p:cNvPr id="13" name="TextBox 12">
            <a:extLst>
              <a:ext uri="{FF2B5EF4-FFF2-40B4-BE49-F238E27FC236}">
                <a16:creationId xmlns:a16="http://schemas.microsoft.com/office/drawing/2014/main" id="{8727F213-27DF-70F3-1147-426E92D74B77}"/>
              </a:ext>
            </a:extLst>
          </p:cNvPr>
          <p:cNvSpPr txBox="1"/>
          <p:nvPr/>
        </p:nvSpPr>
        <p:spPr>
          <a:xfrm>
            <a:off x="5751871" y="944438"/>
            <a:ext cx="6253316" cy="5016758"/>
          </a:xfrm>
          <a:prstGeom prst="rect">
            <a:avLst/>
          </a:prstGeom>
          <a:noFill/>
        </p:spPr>
        <p:txBody>
          <a:bodyPr wrap="square" rtlCol="0">
            <a:spAutoFit/>
          </a:bodyPr>
          <a:lstStyle/>
          <a:p>
            <a:r>
              <a:rPr lang="en-US" sz="1600" dirty="0">
                <a:solidFill>
                  <a:schemeClr val="bg1">
                    <a:lumMod val="85000"/>
                  </a:schemeClr>
                </a:solidFill>
                <a:latin typeface="Bahnschrift" panose="020B0502040204020203" pitchFamily="34" charset="0"/>
              </a:rPr>
              <a:t>We have used Python to find the number of duplicates, Null values and no of actual orders based on order id.</a:t>
            </a:r>
          </a:p>
          <a:p>
            <a:endParaRPr lang="en-US" sz="1600" dirty="0">
              <a:solidFill>
                <a:schemeClr val="bg1">
                  <a:lumMod val="85000"/>
                </a:schemeClr>
              </a:solidFill>
              <a:latin typeface="Bahnschrift" panose="020B0502040204020203" pitchFamily="34" charset="0"/>
            </a:endParaRPr>
          </a:p>
          <a:p>
            <a:r>
              <a:rPr lang="en-US" sz="1600" dirty="0">
                <a:solidFill>
                  <a:schemeClr val="bg1">
                    <a:lumMod val="85000"/>
                  </a:schemeClr>
                </a:solidFill>
                <a:latin typeface="Bahnschrift" panose="020B0502040204020203" pitchFamily="34" charset="0"/>
              </a:rPr>
              <a:t>Code 1 : ‘new_d.shape[0]’ Here new_d is the newly formed data frame where the actual data frame named ‘mba’ is used, the order number is used to group the data into rows with the ordered items concatenated. This code resulted in a set of rows where each row represented one order id with all the products ordered in against an individual order_id.</a:t>
            </a:r>
          </a:p>
          <a:p>
            <a:r>
              <a:rPr lang="en-US" sz="1600" dirty="0">
                <a:solidFill>
                  <a:schemeClr val="accent2">
                    <a:lumMod val="60000"/>
                    <a:lumOff val="40000"/>
                  </a:schemeClr>
                </a:solidFill>
                <a:latin typeface="Bahnschrift" panose="020B0502040204020203" pitchFamily="34" charset="0"/>
              </a:rPr>
              <a:t>Findings, total number of orders =1139, </a:t>
            </a:r>
          </a:p>
          <a:p>
            <a:r>
              <a:rPr lang="en-US" sz="1600" dirty="0">
                <a:solidFill>
                  <a:schemeClr val="bg1">
                    <a:lumMod val="85000"/>
                  </a:schemeClr>
                </a:solidFill>
                <a:latin typeface="Bahnschrift" panose="020B0502040204020203" pitchFamily="34" charset="0"/>
              </a:rPr>
              <a:t>Code 2 : </a:t>
            </a:r>
            <a:r>
              <a:rPr lang="en-US" sz="1600" dirty="0">
                <a:solidFill>
                  <a:schemeClr val="accent2">
                    <a:lumMod val="60000"/>
                    <a:lumOff val="40000"/>
                  </a:schemeClr>
                </a:solidFill>
                <a:latin typeface="Bahnschrift" panose="020B0502040204020203" pitchFamily="34" charset="0"/>
              </a:rPr>
              <a:t>nulls = Nil.</a:t>
            </a:r>
          </a:p>
          <a:p>
            <a:r>
              <a:rPr lang="en-US" sz="1600" dirty="0">
                <a:solidFill>
                  <a:schemeClr val="bg1">
                    <a:lumMod val="85000"/>
                  </a:schemeClr>
                </a:solidFill>
                <a:latin typeface="Bahnschrift" panose="020B0502040204020203" pitchFamily="34" charset="0"/>
              </a:rPr>
              <a:t>Code 3&amp;4: ‘mba.duplicated().sum()’ VRS ‘new_d.duplicated().sum()’: This code represents the number of </a:t>
            </a:r>
            <a:r>
              <a:rPr lang="en-US" sz="1600" dirty="0">
                <a:solidFill>
                  <a:schemeClr val="accent2">
                    <a:lumMod val="60000"/>
                    <a:lumOff val="40000"/>
                  </a:schemeClr>
                </a:solidFill>
                <a:latin typeface="Bahnschrift" panose="020B0502040204020203" pitchFamily="34" charset="0"/>
              </a:rPr>
              <a:t>duplicates in the dataset mba of which was found to be 4730,</a:t>
            </a:r>
            <a:r>
              <a:rPr lang="en-US" sz="1600" dirty="0">
                <a:solidFill>
                  <a:schemeClr val="bg1">
                    <a:lumMod val="85000"/>
                  </a:schemeClr>
                </a:solidFill>
                <a:latin typeface="Bahnschrift" panose="020B0502040204020203" pitchFamily="34" charset="0"/>
              </a:rPr>
              <a:t> this finding was obvious as there were multiple orders with duplicate dates or orders placed on the same date etc. This was in order when we used the new_d and found zero duplicates</a:t>
            </a:r>
          </a:p>
          <a:p>
            <a:endParaRPr lang="en-US" sz="1600" dirty="0">
              <a:solidFill>
                <a:schemeClr val="bg1">
                  <a:lumMod val="85000"/>
                </a:schemeClr>
              </a:solidFill>
              <a:latin typeface="Bahnschrift" panose="020B0502040204020203" pitchFamily="34" charset="0"/>
            </a:endParaRPr>
          </a:p>
          <a:p>
            <a:r>
              <a:rPr lang="en-US" sz="1600" dirty="0">
                <a:solidFill>
                  <a:schemeClr val="bg1">
                    <a:lumMod val="85000"/>
                  </a:schemeClr>
                </a:solidFill>
                <a:latin typeface="Bahnschrift" panose="020B0502040204020203" pitchFamily="34" charset="0"/>
              </a:rPr>
              <a:t>Code5: ‘mba.isnull().sum().sum()’ : This code calculates the total number of unique products. </a:t>
            </a:r>
            <a:r>
              <a:rPr lang="en-US" sz="1600" dirty="0">
                <a:solidFill>
                  <a:schemeClr val="accent2">
                    <a:lumMod val="60000"/>
                    <a:lumOff val="40000"/>
                  </a:schemeClr>
                </a:solidFill>
                <a:latin typeface="Bahnschrift" panose="020B0502040204020203" pitchFamily="34" charset="0"/>
              </a:rPr>
              <a:t>No of unique items =37</a:t>
            </a:r>
            <a:endParaRPr lang="en-IN" sz="1600" dirty="0">
              <a:solidFill>
                <a:schemeClr val="bg1">
                  <a:lumMod val="85000"/>
                </a:schemeClr>
              </a:solidFill>
              <a:latin typeface="Bahnschrift" panose="020B0502040204020203" pitchFamily="34" charset="0"/>
            </a:endParaRPr>
          </a:p>
        </p:txBody>
      </p:sp>
      <p:sp>
        <p:nvSpPr>
          <p:cNvPr id="15" name="TextBox 14">
            <a:extLst>
              <a:ext uri="{FF2B5EF4-FFF2-40B4-BE49-F238E27FC236}">
                <a16:creationId xmlns:a16="http://schemas.microsoft.com/office/drawing/2014/main" id="{E8159246-0B4D-F5F8-6434-B084C88A3D7B}"/>
              </a:ext>
            </a:extLst>
          </p:cNvPr>
          <p:cNvSpPr txBox="1"/>
          <p:nvPr/>
        </p:nvSpPr>
        <p:spPr>
          <a:xfrm>
            <a:off x="1936955" y="206477"/>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Exploratory Data Analysis</a:t>
            </a:r>
            <a:endParaRPr lang="en-IN" sz="4000" dirty="0">
              <a:solidFill>
                <a:schemeClr val="bg1"/>
              </a:solidFill>
              <a:latin typeface="Bahnschrift" panose="020B0502040204020203" pitchFamily="34" charset="0"/>
            </a:endParaRPr>
          </a:p>
        </p:txBody>
      </p:sp>
      <p:pic>
        <p:nvPicPr>
          <p:cNvPr id="6" name="Picture 5">
            <a:extLst>
              <a:ext uri="{FF2B5EF4-FFF2-40B4-BE49-F238E27FC236}">
                <a16:creationId xmlns:a16="http://schemas.microsoft.com/office/drawing/2014/main" id="{7FB16395-83CD-E528-FC03-7F668F616C4C}"/>
              </a:ext>
            </a:extLst>
          </p:cNvPr>
          <p:cNvPicPr>
            <a:picLocks noChangeAspect="1"/>
          </p:cNvPicPr>
          <p:nvPr/>
        </p:nvPicPr>
        <p:blipFill>
          <a:blip r:embed="rId3"/>
          <a:stretch>
            <a:fillRect/>
          </a:stretch>
        </p:blipFill>
        <p:spPr>
          <a:xfrm>
            <a:off x="1" y="956919"/>
            <a:ext cx="5364480" cy="2495898"/>
          </a:xfrm>
          <a:prstGeom prst="rect">
            <a:avLst/>
          </a:prstGeom>
        </p:spPr>
      </p:pic>
    </p:spTree>
    <p:extLst>
      <p:ext uri="{BB962C8B-B14F-4D97-AF65-F5344CB8AC3E}">
        <p14:creationId xmlns:p14="http://schemas.microsoft.com/office/powerpoint/2010/main" val="291145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561DC7A-D32E-4587-4C86-66BCE514EC5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27B593D-799B-FA34-177F-43369DE030E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6</a:t>
            </a:fld>
            <a:endParaRPr lang="en-US" dirty="0"/>
          </a:p>
        </p:txBody>
      </p:sp>
      <p:sp>
        <p:nvSpPr>
          <p:cNvPr id="15" name="TextBox 14">
            <a:extLst>
              <a:ext uri="{FF2B5EF4-FFF2-40B4-BE49-F238E27FC236}">
                <a16:creationId xmlns:a16="http://schemas.microsoft.com/office/drawing/2014/main" id="{91AE7CAA-E018-A9F2-EC8E-AF1506E970AF}"/>
              </a:ext>
            </a:extLst>
          </p:cNvPr>
          <p:cNvSpPr txBox="1"/>
          <p:nvPr/>
        </p:nvSpPr>
        <p:spPr>
          <a:xfrm>
            <a:off x="1936955" y="206477"/>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Exploring the Monthly sales pattern</a:t>
            </a:r>
            <a:endParaRPr lang="en-IN" sz="40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4754342B-2DE8-9B17-C562-05B8A17243ED}"/>
              </a:ext>
            </a:extLst>
          </p:cNvPr>
          <p:cNvSpPr txBox="1"/>
          <p:nvPr/>
        </p:nvSpPr>
        <p:spPr>
          <a:xfrm>
            <a:off x="6912077" y="1815367"/>
            <a:ext cx="4935794" cy="4708981"/>
          </a:xfrm>
          <a:prstGeom prst="rect">
            <a:avLst/>
          </a:prstGeom>
          <a:noFill/>
        </p:spPr>
        <p:txBody>
          <a:bodyPr wrap="square" rtlCol="0">
            <a:spAutoFit/>
          </a:bodyPr>
          <a:lstStyle/>
          <a:p>
            <a:pPr algn="ctr"/>
            <a:r>
              <a:rPr lang="en-US" sz="2000" dirty="0">
                <a:solidFill>
                  <a:schemeClr val="accent2">
                    <a:lumMod val="60000"/>
                    <a:lumOff val="40000"/>
                  </a:schemeClr>
                </a:solidFill>
                <a:latin typeface="Bahnschrift" panose="020B0502040204020203" pitchFamily="34" charset="0"/>
              </a:rPr>
              <a:t>The chart has been extracted from Tableau.</a:t>
            </a:r>
            <a:br>
              <a:rPr lang="en-US" sz="2000" dirty="0">
                <a:solidFill>
                  <a:schemeClr val="accent2">
                    <a:lumMod val="60000"/>
                    <a:lumOff val="40000"/>
                  </a:schemeClr>
                </a:solidFill>
                <a:latin typeface="Bahnschrift" panose="020B0502040204020203" pitchFamily="34" charset="0"/>
              </a:rPr>
            </a:br>
            <a:br>
              <a:rPr lang="en-US" sz="2000" dirty="0">
                <a:solidFill>
                  <a:schemeClr val="accent2">
                    <a:lumMod val="60000"/>
                    <a:lumOff val="40000"/>
                  </a:schemeClr>
                </a:solidFill>
                <a:latin typeface="Bahnschrift" panose="020B0502040204020203" pitchFamily="34" charset="0"/>
              </a:rPr>
            </a:br>
            <a:r>
              <a:rPr lang="en-US" sz="2000" dirty="0">
                <a:solidFill>
                  <a:schemeClr val="accent2">
                    <a:lumMod val="60000"/>
                    <a:lumOff val="40000"/>
                  </a:schemeClr>
                </a:solidFill>
                <a:latin typeface="Bahnschrift" panose="020B0502040204020203" pitchFamily="34" charset="0"/>
              </a:rPr>
              <a:t>The Bar plot illustrates the overall average  sales in a for every month. Where color green represents the peak and dark red represents the drop of average sales turnout.</a:t>
            </a:r>
          </a:p>
          <a:p>
            <a:pPr algn="ctr"/>
            <a:endParaRPr lang="en-US" sz="2000" dirty="0">
              <a:solidFill>
                <a:schemeClr val="accent2">
                  <a:lumMod val="60000"/>
                  <a:lumOff val="40000"/>
                </a:schemeClr>
              </a:solidFill>
              <a:latin typeface="Bahnschrift" panose="020B0502040204020203" pitchFamily="34" charset="0"/>
            </a:endParaRPr>
          </a:p>
          <a:p>
            <a:pPr algn="ctr"/>
            <a:r>
              <a:rPr lang="en-US" sz="2000" dirty="0">
                <a:solidFill>
                  <a:schemeClr val="accent2">
                    <a:lumMod val="60000"/>
                    <a:lumOff val="40000"/>
                  </a:schemeClr>
                </a:solidFill>
                <a:latin typeface="Bahnschrift" panose="020B0502040204020203" pitchFamily="34" charset="0"/>
              </a:rPr>
              <a:t>January clocks the highest sales followed by February on the other hand April, June, July, August and September are the months with poor performance</a:t>
            </a:r>
          </a:p>
          <a:p>
            <a:pPr algn="ctr"/>
            <a:endParaRPr lang="en-US" sz="2000" dirty="0">
              <a:solidFill>
                <a:schemeClr val="bg1">
                  <a:lumMod val="85000"/>
                </a:schemeClr>
              </a:solidFill>
              <a:latin typeface="Bahnschrift" panose="020B0502040204020203" pitchFamily="34" charset="0"/>
            </a:endParaRPr>
          </a:p>
          <a:p>
            <a:endParaRPr lang="en-IN" sz="2000" dirty="0">
              <a:solidFill>
                <a:schemeClr val="bg1">
                  <a:lumMod val="85000"/>
                </a:schemeClr>
              </a:solidFill>
              <a:latin typeface="Bahnschrift" panose="020B0502040204020203" pitchFamily="34" charset="0"/>
            </a:endParaRPr>
          </a:p>
        </p:txBody>
      </p:sp>
      <p:pic>
        <p:nvPicPr>
          <p:cNvPr id="23" name="Picture 22">
            <a:extLst>
              <a:ext uri="{FF2B5EF4-FFF2-40B4-BE49-F238E27FC236}">
                <a16:creationId xmlns:a16="http://schemas.microsoft.com/office/drawing/2014/main" id="{3D77F963-525C-8649-CA76-415B34888A7F}"/>
              </a:ext>
            </a:extLst>
          </p:cNvPr>
          <p:cNvPicPr>
            <a:picLocks noChangeAspect="1"/>
          </p:cNvPicPr>
          <p:nvPr/>
        </p:nvPicPr>
        <p:blipFill>
          <a:blip r:embed="rId2"/>
          <a:stretch>
            <a:fillRect/>
          </a:stretch>
        </p:blipFill>
        <p:spPr>
          <a:xfrm>
            <a:off x="344129" y="1387534"/>
            <a:ext cx="6390967" cy="5260258"/>
          </a:xfrm>
          <a:prstGeom prst="rect">
            <a:avLst/>
          </a:prstGeom>
        </p:spPr>
      </p:pic>
    </p:spTree>
    <p:extLst>
      <p:ext uri="{BB962C8B-B14F-4D97-AF65-F5344CB8AC3E}">
        <p14:creationId xmlns:p14="http://schemas.microsoft.com/office/powerpoint/2010/main" val="190412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4DAEF53-9E99-2431-A837-1990B4142758}"/>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5886332-3C8E-9677-686F-00117255F4B2}"/>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15" name="TextBox 14">
            <a:extLst>
              <a:ext uri="{FF2B5EF4-FFF2-40B4-BE49-F238E27FC236}">
                <a16:creationId xmlns:a16="http://schemas.microsoft.com/office/drawing/2014/main" id="{D0771907-DCBB-6CD4-60D2-0342468EE4EF}"/>
              </a:ext>
            </a:extLst>
          </p:cNvPr>
          <p:cNvSpPr txBox="1"/>
          <p:nvPr/>
        </p:nvSpPr>
        <p:spPr>
          <a:xfrm>
            <a:off x="1376515" y="153079"/>
            <a:ext cx="9281651"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Exploring the monthly sales trend line</a:t>
            </a:r>
            <a:endParaRPr lang="en-IN" sz="40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0484B4D6-087E-B1E9-2C5C-2593DF62052C}"/>
              </a:ext>
            </a:extLst>
          </p:cNvPr>
          <p:cNvSpPr txBox="1"/>
          <p:nvPr/>
        </p:nvSpPr>
        <p:spPr>
          <a:xfrm>
            <a:off x="7374194" y="1202018"/>
            <a:ext cx="4906297" cy="5078313"/>
          </a:xfrm>
          <a:prstGeom prst="rect">
            <a:avLst/>
          </a:prstGeom>
          <a:noFill/>
        </p:spPr>
        <p:txBody>
          <a:bodyPr wrap="square" rtlCol="0">
            <a:spAutoFit/>
          </a:bodyPr>
          <a:lstStyle/>
          <a:p>
            <a:pPr algn="ctr">
              <a:buNone/>
            </a:pPr>
            <a:r>
              <a:rPr lang="en-US" dirty="0">
                <a:solidFill>
                  <a:srgbClr val="FFC000"/>
                </a:solidFill>
                <a:latin typeface="Arial Narrow" panose="020B0606020202030204" pitchFamily="34" charset="0"/>
              </a:rPr>
              <a:t>We can </a:t>
            </a:r>
            <a:r>
              <a:rPr lang="en-US" b="1" dirty="0">
                <a:solidFill>
                  <a:srgbClr val="FFC000"/>
                </a:solidFill>
                <a:latin typeface="Arial Narrow" panose="020B0606020202030204" pitchFamily="34" charset="0"/>
              </a:rPr>
              <a:t>seasonality </a:t>
            </a:r>
            <a:r>
              <a:rPr lang="en-US" dirty="0">
                <a:solidFill>
                  <a:srgbClr val="FFC000"/>
                </a:solidFill>
                <a:latin typeface="Arial Narrow" panose="020B0606020202030204" pitchFamily="34" charset="0"/>
              </a:rPr>
              <a:t>from the monthly </a:t>
            </a:r>
            <a:r>
              <a:rPr lang="en-US" b="1" dirty="0">
                <a:solidFill>
                  <a:srgbClr val="FFC000"/>
                </a:solidFill>
                <a:latin typeface="Arial Narrow" panose="020B0606020202030204" pitchFamily="34" charset="0"/>
              </a:rPr>
              <a:t>sales trendline</a:t>
            </a:r>
            <a:r>
              <a:rPr lang="en-US" dirty="0">
                <a:solidFill>
                  <a:srgbClr val="FFC000"/>
                </a:solidFill>
                <a:latin typeface="Arial Narrow" panose="020B0606020202030204" pitchFamily="34" charset="0"/>
              </a:rPr>
              <a:t>.</a:t>
            </a:r>
          </a:p>
          <a:p>
            <a:pPr algn="ctr">
              <a:buNone/>
            </a:pPr>
            <a:endParaRPr lang="en-US" dirty="0">
              <a:solidFill>
                <a:srgbClr val="FFC000"/>
              </a:solidFill>
              <a:latin typeface="Arial Narrow" panose="020B0606020202030204" pitchFamily="34" charset="0"/>
            </a:endParaRPr>
          </a:p>
          <a:p>
            <a:pPr algn="ctr">
              <a:buNone/>
            </a:pPr>
            <a:r>
              <a:rPr lang="en-US" b="1" dirty="0">
                <a:solidFill>
                  <a:srgbClr val="FFC000"/>
                </a:solidFill>
                <a:latin typeface="Arial Narrow" panose="020B0606020202030204" pitchFamily="34" charset="0"/>
              </a:rPr>
              <a:t>January</a:t>
            </a:r>
            <a:r>
              <a:rPr lang="en-US" dirty="0">
                <a:solidFill>
                  <a:srgbClr val="FFC000"/>
                </a:solidFill>
                <a:latin typeface="Arial Narrow" panose="020B0606020202030204" pitchFamily="34" charset="0"/>
              </a:rPr>
              <a:t> emerges as a clear </a:t>
            </a:r>
            <a:r>
              <a:rPr lang="en-US" b="1" dirty="0">
                <a:solidFill>
                  <a:srgbClr val="FFC000"/>
                </a:solidFill>
                <a:latin typeface="Arial Narrow" panose="020B0606020202030204" pitchFamily="34" charset="0"/>
              </a:rPr>
              <a:t>peak month</a:t>
            </a:r>
            <a:r>
              <a:rPr lang="en-US" dirty="0">
                <a:solidFill>
                  <a:srgbClr val="FFC000"/>
                </a:solidFill>
                <a:latin typeface="Arial Narrow" panose="020B0606020202030204" pitchFamily="34" charset="0"/>
              </a:rPr>
              <a:t>, driven by </a:t>
            </a:r>
            <a:r>
              <a:rPr lang="en-US" b="1" dirty="0">
                <a:solidFill>
                  <a:srgbClr val="FFC000"/>
                </a:solidFill>
                <a:latin typeface="Arial Narrow" panose="020B0606020202030204" pitchFamily="34" charset="0"/>
              </a:rPr>
              <a:t>festive fervor and heightened consumer spending</a:t>
            </a:r>
            <a:r>
              <a:rPr lang="en-US" dirty="0">
                <a:solidFill>
                  <a:srgbClr val="FFC000"/>
                </a:solidFill>
                <a:latin typeface="Arial Narrow" panose="020B0606020202030204" pitchFamily="34" charset="0"/>
              </a:rPr>
              <a:t> during the holiday season.</a:t>
            </a:r>
          </a:p>
          <a:p>
            <a:pPr algn="ctr">
              <a:buNone/>
            </a:pPr>
            <a:endParaRPr lang="en-US" dirty="0">
              <a:solidFill>
                <a:srgbClr val="FFC000"/>
              </a:solidFill>
              <a:latin typeface="Arial Narrow" panose="020B0606020202030204" pitchFamily="34" charset="0"/>
            </a:endParaRPr>
          </a:p>
          <a:p>
            <a:pPr algn="ctr">
              <a:buNone/>
            </a:pPr>
            <a:r>
              <a:rPr lang="en-US" dirty="0">
                <a:solidFill>
                  <a:srgbClr val="FFC000"/>
                </a:solidFill>
                <a:latin typeface="Arial Narrow" panose="020B0606020202030204" pitchFamily="34" charset="0"/>
              </a:rPr>
              <a:t>This momentum tapers off in </a:t>
            </a:r>
            <a:r>
              <a:rPr lang="en-US" b="1" dirty="0">
                <a:solidFill>
                  <a:srgbClr val="FFC000"/>
                </a:solidFill>
                <a:latin typeface="Arial Narrow" panose="020B0606020202030204" pitchFamily="34" charset="0"/>
              </a:rPr>
              <a:t>February</a:t>
            </a:r>
            <a:r>
              <a:rPr lang="en-US" dirty="0">
                <a:solidFill>
                  <a:srgbClr val="FFC000"/>
                </a:solidFill>
                <a:latin typeface="Arial Narrow" panose="020B0606020202030204" pitchFamily="34" charset="0"/>
              </a:rPr>
              <a:t>, reflecting a natural </a:t>
            </a:r>
            <a:r>
              <a:rPr lang="en-US" b="1" dirty="0">
                <a:solidFill>
                  <a:srgbClr val="FFC000"/>
                </a:solidFill>
                <a:latin typeface="Arial Narrow" panose="020B0606020202030204" pitchFamily="34" charset="0"/>
              </a:rPr>
              <a:t>post-festival slowdown</a:t>
            </a:r>
            <a:r>
              <a:rPr lang="en-US" dirty="0">
                <a:solidFill>
                  <a:srgbClr val="FFC000"/>
                </a:solidFill>
                <a:latin typeface="Arial Narrow" panose="020B0606020202030204" pitchFamily="34" charset="0"/>
              </a:rPr>
              <a:t>, as consumers return to regular consumption habits.</a:t>
            </a:r>
          </a:p>
          <a:p>
            <a:pPr algn="ctr">
              <a:buNone/>
            </a:pPr>
            <a:endParaRPr lang="en-US" dirty="0">
              <a:solidFill>
                <a:srgbClr val="FFC000"/>
              </a:solidFill>
              <a:latin typeface="Arial Narrow" panose="020B0606020202030204" pitchFamily="34" charset="0"/>
            </a:endParaRPr>
          </a:p>
          <a:p>
            <a:pPr algn="ctr">
              <a:buNone/>
            </a:pPr>
            <a:r>
              <a:rPr lang="en-US" dirty="0">
                <a:solidFill>
                  <a:srgbClr val="FFC000"/>
                </a:solidFill>
                <a:latin typeface="Arial Narrow" panose="020B0606020202030204" pitchFamily="34" charset="0"/>
              </a:rPr>
              <a:t>A renewed surge appears in </a:t>
            </a:r>
            <a:r>
              <a:rPr lang="en-US" b="1" dirty="0">
                <a:solidFill>
                  <a:srgbClr val="FFC000"/>
                </a:solidFill>
                <a:latin typeface="Arial Narrow" panose="020B0606020202030204" pitchFamily="34" charset="0"/>
              </a:rPr>
              <a:t>May</a:t>
            </a:r>
            <a:r>
              <a:rPr lang="en-US" dirty="0">
                <a:solidFill>
                  <a:srgbClr val="FFC000"/>
                </a:solidFill>
                <a:latin typeface="Arial Narrow" panose="020B0606020202030204" pitchFamily="34" charset="0"/>
              </a:rPr>
              <a:t>, likely fueled by </a:t>
            </a:r>
            <a:r>
              <a:rPr lang="en-US" b="1" dirty="0">
                <a:solidFill>
                  <a:srgbClr val="FFC000"/>
                </a:solidFill>
                <a:latin typeface="Arial Narrow" panose="020B0606020202030204" pitchFamily="34" charset="0"/>
              </a:rPr>
              <a:t>summer vacations and increased discretionary spending</a:t>
            </a:r>
            <a:r>
              <a:rPr lang="en-US" dirty="0">
                <a:solidFill>
                  <a:srgbClr val="FFC000"/>
                </a:solidFill>
                <a:latin typeface="Arial Narrow" panose="020B0606020202030204" pitchFamily="34" charset="0"/>
              </a:rPr>
              <a:t>.</a:t>
            </a:r>
          </a:p>
          <a:p>
            <a:pPr algn="ctr">
              <a:buNone/>
            </a:pPr>
            <a:endParaRPr lang="en-US" dirty="0">
              <a:solidFill>
                <a:srgbClr val="FFC000"/>
              </a:solidFill>
              <a:latin typeface="Arial Narrow" panose="020B0606020202030204" pitchFamily="34" charset="0"/>
            </a:endParaRPr>
          </a:p>
          <a:p>
            <a:pPr algn="ctr"/>
            <a:r>
              <a:rPr lang="en-US" dirty="0">
                <a:solidFill>
                  <a:srgbClr val="FFC000"/>
                </a:solidFill>
                <a:latin typeface="Arial Narrow" panose="020B0606020202030204" pitchFamily="34" charset="0"/>
              </a:rPr>
              <a:t>Post-September, the trend line begins to ascend once more, marking the onset of the </a:t>
            </a:r>
            <a:r>
              <a:rPr lang="en-US" b="1" dirty="0">
                <a:solidFill>
                  <a:srgbClr val="FFC000"/>
                </a:solidFill>
                <a:latin typeface="Arial Narrow" panose="020B0606020202030204" pitchFamily="34" charset="0"/>
              </a:rPr>
              <a:t>high-demand festive quarter</a:t>
            </a:r>
            <a:r>
              <a:rPr lang="en-US" dirty="0">
                <a:solidFill>
                  <a:srgbClr val="FFC000"/>
                </a:solidFill>
                <a:latin typeface="Arial Narrow" panose="020B0606020202030204" pitchFamily="34" charset="0"/>
              </a:rPr>
              <a:t>, culminating in the </a:t>
            </a:r>
            <a:r>
              <a:rPr lang="en-US" b="1" dirty="0">
                <a:solidFill>
                  <a:srgbClr val="FFC000"/>
                </a:solidFill>
                <a:latin typeface="Arial Narrow" panose="020B0606020202030204" pitchFamily="34" charset="0"/>
              </a:rPr>
              <a:t>December-January celebration cycle</a:t>
            </a:r>
            <a:r>
              <a:rPr lang="en-US" dirty="0">
                <a:solidFill>
                  <a:srgbClr val="FFC000"/>
                </a:solidFill>
                <a:latin typeface="Arial Narrow" panose="020B0606020202030204" pitchFamily="34" charset="0"/>
              </a:rPr>
              <a:t> that drives retail activity to its apex.</a:t>
            </a:r>
          </a:p>
        </p:txBody>
      </p:sp>
      <p:pic>
        <p:nvPicPr>
          <p:cNvPr id="3" name="Picture 2">
            <a:extLst>
              <a:ext uri="{FF2B5EF4-FFF2-40B4-BE49-F238E27FC236}">
                <a16:creationId xmlns:a16="http://schemas.microsoft.com/office/drawing/2014/main" id="{8BB05B91-5368-57F1-0208-6560A44DC010}"/>
              </a:ext>
            </a:extLst>
          </p:cNvPr>
          <p:cNvPicPr>
            <a:picLocks noChangeAspect="1"/>
          </p:cNvPicPr>
          <p:nvPr/>
        </p:nvPicPr>
        <p:blipFill>
          <a:blip r:embed="rId2"/>
          <a:stretch>
            <a:fillRect/>
          </a:stretch>
        </p:blipFill>
        <p:spPr>
          <a:xfrm>
            <a:off x="0" y="1366685"/>
            <a:ext cx="7374194" cy="4748980"/>
          </a:xfrm>
          <a:prstGeom prst="rect">
            <a:avLst/>
          </a:prstGeom>
        </p:spPr>
      </p:pic>
    </p:spTree>
    <p:extLst>
      <p:ext uri="{BB962C8B-B14F-4D97-AF65-F5344CB8AC3E}">
        <p14:creationId xmlns:p14="http://schemas.microsoft.com/office/powerpoint/2010/main" val="24844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CEAB312-235F-85AD-A5B5-850C856E1A3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0C18031-FEA5-1496-F666-B13C71421319}"/>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8</a:t>
            </a:fld>
            <a:endParaRPr lang="en-US" dirty="0"/>
          </a:p>
        </p:txBody>
      </p:sp>
      <p:sp>
        <p:nvSpPr>
          <p:cNvPr id="15" name="TextBox 14">
            <a:extLst>
              <a:ext uri="{FF2B5EF4-FFF2-40B4-BE49-F238E27FC236}">
                <a16:creationId xmlns:a16="http://schemas.microsoft.com/office/drawing/2014/main" id="{57C0B46F-D67B-EB87-572E-6EFCDF6B058E}"/>
              </a:ext>
            </a:extLst>
          </p:cNvPr>
          <p:cNvSpPr txBox="1"/>
          <p:nvPr/>
        </p:nvSpPr>
        <p:spPr>
          <a:xfrm>
            <a:off x="1936955" y="206477"/>
            <a:ext cx="8613058" cy="707886"/>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Exploring the Day wise sales pattern</a:t>
            </a:r>
            <a:endParaRPr lang="en-IN" sz="40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846F1E79-FFA8-D076-46D6-9531DDBB4DCC}"/>
              </a:ext>
            </a:extLst>
          </p:cNvPr>
          <p:cNvSpPr txBox="1"/>
          <p:nvPr/>
        </p:nvSpPr>
        <p:spPr>
          <a:xfrm>
            <a:off x="7875638" y="2566811"/>
            <a:ext cx="4218040" cy="2246769"/>
          </a:xfrm>
          <a:prstGeom prst="rect">
            <a:avLst/>
          </a:prstGeom>
          <a:noFill/>
        </p:spPr>
        <p:txBody>
          <a:bodyPr wrap="square" rtlCol="0">
            <a:spAutoFit/>
          </a:bodyPr>
          <a:lstStyle/>
          <a:p>
            <a:pPr algn="ctr"/>
            <a:endParaRPr lang="en-US" sz="2000" dirty="0">
              <a:solidFill>
                <a:schemeClr val="accent2">
                  <a:lumMod val="60000"/>
                  <a:lumOff val="40000"/>
                </a:schemeClr>
              </a:solidFill>
              <a:latin typeface="Bahnschrift" panose="020B0502040204020203" pitchFamily="34" charset="0"/>
            </a:endParaRPr>
          </a:p>
          <a:p>
            <a:pPr algn="ctr"/>
            <a:r>
              <a:rPr lang="en-US" sz="2000" dirty="0">
                <a:solidFill>
                  <a:srgbClr val="FFC000"/>
                </a:solidFill>
                <a:latin typeface="Bahnschrift" panose="020B0502040204020203" pitchFamily="34" charset="0"/>
              </a:rPr>
              <a:t>The Day wise sales pattern shows how sales have spiked on Sundays and suddenly dropped on Monday indicating that Mondays are that day of the week when customers order the least</a:t>
            </a:r>
            <a:endParaRPr lang="en-IN" sz="2000" dirty="0">
              <a:solidFill>
                <a:schemeClr val="bg1">
                  <a:lumMod val="85000"/>
                </a:schemeClr>
              </a:solidFill>
              <a:latin typeface="Bahnschrift" panose="020B0502040204020203" pitchFamily="34" charset="0"/>
            </a:endParaRPr>
          </a:p>
        </p:txBody>
      </p:sp>
      <p:pic>
        <p:nvPicPr>
          <p:cNvPr id="5" name="Picture 4">
            <a:extLst>
              <a:ext uri="{FF2B5EF4-FFF2-40B4-BE49-F238E27FC236}">
                <a16:creationId xmlns:a16="http://schemas.microsoft.com/office/drawing/2014/main" id="{647DBE83-5486-746B-C373-41A58883CBEF}"/>
              </a:ext>
            </a:extLst>
          </p:cNvPr>
          <p:cNvPicPr>
            <a:picLocks noChangeAspect="1"/>
          </p:cNvPicPr>
          <p:nvPr/>
        </p:nvPicPr>
        <p:blipFill>
          <a:blip r:embed="rId2"/>
          <a:stretch>
            <a:fillRect/>
          </a:stretch>
        </p:blipFill>
        <p:spPr>
          <a:xfrm>
            <a:off x="98322" y="1573458"/>
            <a:ext cx="7708490" cy="4827445"/>
          </a:xfrm>
          <a:prstGeom prst="rect">
            <a:avLst/>
          </a:prstGeom>
        </p:spPr>
      </p:pic>
    </p:spTree>
    <p:extLst>
      <p:ext uri="{BB962C8B-B14F-4D97-AF65-F5344CB8AC3E}">
        <p14:creationId xmlns:p14="http://schemas.microsoft.com/office/powerpoint/2010/main" val="1715718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493956-D86D-E744-B67E-CDF1C48BF8C0}"/>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4447C77-DFA3-9AB6-AD42-E790BDB1C10F}"/>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9</a:t>
            </a:fld>
            <a:endParaRPr lang="en-US" dirty="0"/>
          </a:p>
        </p:txBody>
      </p:sp>
      <p:sp>
        <p:nvSpPr>
          <p:cNvPr id="15" name="TextBox 14">
            <a:extLst>
              <a:ext uri="{FF2B5EF4-FFF2-40B4-BE49-F238E27FC236}">
                <a16:creationId xmlns:a16="http://schemas.microsoft.com/office/drawing/2014/main" id="{4517A5AA-CBE4-86FB-6B37-2E8020BA52DC}"/>
              </a:ext>
            </a:extLst>
          </p:cNvPr>
          <p:cNvSpPr txBox="1"/>
          <p:nvPr/>
        </p:nvSpPr>
        <p:spPr>
          <a:xfrm>
            <a:off x="5624051" y="1197230"/>
            <a:ext cx="8613058" cy="523220"/>
          </a:xfrm>
          <a:prstGeom prst="rect">
            <a:avLst/>
          </a:prstGeom>
          <a:noFill/>
        </p:spPr>
        <p:txBody>
          <a:bodyPr wrap="square" rtlCol="0">
            <a:spAutoFit/>
          </a:bodyPr>
          <a:lstStyle/>
          <a:p>
            <a:pPr algn="ctr"/>
            <a:r>
              <a:rPr lang="en-US" sz="2800" dirty="0">
                <a:solidFill>
                  <a:schemeClr val="bg1"/>
                </a:solidFill>
                <a:latin typeface="Bahnschrift" panose="020B0502040204020203" pitchFamily="34" charset="0"/>
              </a:rPr>
              <a:t>Top &amp; bottom 6 most sold  </a:t>
            </a:r>
            <a:endParaRPr lang="en-IN" sz="2800" dirty="0">
              <a:solidFill>
                <a:schemeClr val="bg1"/>
              </a:solidFill>
              <a:latin typeface="Bahnschrift" panose="020B0502040204020203" pitchFamily="34" charset="0"/>
            </a:endParaRPr>
          </a:p>
        </p:txBody>
      </p:sp>
      <p:sp>
        <p:nvSpPr>
          <p:cNvPr id="21" name="TextBox 20">
            <a:extLst>
              <a:ext uri="{FF2B5EF4-FFF2-40B4-BE49-F238E27FC236}">
                <a16:creationId xmlns:a16="http://schemas.microsoft.com/office/drawing/2014/main" id="{51B1BF84-8060-DF39-8440-DE171D3E7090}"/>
              </a:ext>
            </a:extLst>
          </p:cNvPr>
          <p:cNvSpPr txBox="1"/>
          <p:nvPr/>
        </p:nvSpPr>
        <p:spPr>
          <a:xfrm>
            <a:off x="7924840" y="1938811"/>
            <a:ext cx="3903407" cy="4708981"/>
          </a:xfrm>
          <a:prstGeom prst="rect">
            <a:avLst/>
          </a:prstGeom>
          <a:noFill/>
        </p:spPr>
        <p:txBody>
          <a:bodyPr wrap="square" rtlCol="0">
            <a:spAutoFit/>
          </a:bodyPr>
          <a:lstStyle/>
          <a:p>
            <a:pPr algn="ctr"/>
            <a:r>
              <a:rPr lang="en-US" sz="2000" dirty="0">
                <a:solidFill>
                  <a:srgbClr val="FFC000"/>
                </a:solidFill>
                <a:latin typeface="Bahnschrift" panose="020B0502040204020203" pitchFamily="34" charset="0"/>
              </a:rPr>
              <a:t>The Bar plot illustrates the Top 6 most sold items which are waffles, yogurt, toilet paper, tortilla, soda, sugar.</a:t>
            </a:r>
          </a:p>
          <a:p>
            <a:pPr algn="ctr"/>
            <a:endParaRPr lang="en-US" sz="2000" dirty="0">
              <a:solidFill>
                <a:srgbClr val="FFC000"/>
              </a:solidFill>
              <a:latin typeface="Bahnschrift" panose="020B0502040204020203" pitchFamily="34" charset="0"/>
            </a:endParaRPr>
          </a:p>
          <a:p>
            <a:pPr algn="ctr"/>
            <a:r>
              <a:rPr lang="en-US" sz="2000" dirty="0">
                <a:solidFill>
                  <a:srgbClr val="FFC000"/>
                </a:solidFill>
                <a:latin typeface="Bahnschrift" panose="020B0502040204020203" pitchFamily="34" charset="0"/>
              </a:rPr>
              <a:t>Theses Items are the most ordered products.</a:t>
            </a:r>
          </a:p>
          <a:p>
            <a:pPr algn="ctr"/>
            <a:r>
              <a:rPr lang="en-US" sz="2000" dirty="0">
                <a:solidFill>
                  <a:srgbClr val="FFC000"/>
                </a:solidFill>
                <a:latin typeface="Bahnschrift" panose="020B0502040204020203" pitchFamily="34" charset="0"/>
              </a:rPr>
              <a:t>Here Red denotes highest and light yellow represents the least. </a:t>
            </a:r>
            <a:br>
              <a:rPr lang="en-US" sz="2000" dirty="0">
                <a:solidFill>
                  <a:srgbClr val="FFC000"/>
                </a:solidFill>
                <a:latin typeface="Bahnschrift" panose="020B0502040204020203" pitchFamily="34" charset="0"/>
              </a:rPr>
            </a:br>
            <a:r>
              <a:rPr lang="en-US" sz="2000" dirty="0">
                <a:solidFill>
                  <a:srgbClr val="FFC000"/>
                </a:solidFill>
                <a:latin typeface="Bahnschrift" panose="020B0502040204020203" pitchFamily="34" charset="0"/>
              </a:rPr>
              <a:t>Here filters used were</a:t>
            </a:r>
            <a:br>
              <a:rPr lang="en-US" sz="2000" dirty="0">
                <a:solidFill>
                  <a:srgbClr val="FFC000"/>
                </a:solidFill>
                <a:latin typeface="Bahnschrift" panose="020B0502040204020203" pitchFamily="34" charset="0"/>
              </a:rPr>
            </a:br>
            <a:r>
              <a:rPr lang="en-US" sz="2000" dirty="0">
                <a:solidFill>
                  <a:srgbClr val="FFC000"/>
                </a:solidFill>
                <a:latin typeface="Bahnschrift" panose="020B0502040204020203" pitchFamily="34" charset="0"/>
              </a:rPr>
              <a:t>Top – Bottom-N</a:t>
            </a:r>
          </a:p>
          <a:p>
            <a:pPr algn="ctr"/>
            <a:endParaRPr lang="en-US" sz="2000" dirty="0">
              <a:solidFill>
                <a:schemeClr val="accent2">
                  <a:lumMod val="60000"/>
                  <a:lumOff val="40000"/>
                </a:schemeClr>
              </a:solidFill>
              <a:latin typeface="Bahnschrift" panose="020B0502040204020203" pitchFamily="34" charset="0"/>
            </a:endParaRPr>
          </a:p>
          <a:p>
            <a:pPr algn="ctr"/>
            <a:endParaRPr lang="en-US" sz="2000" dirty="0">
              <a:solidFill>
                <a:schemeClr val="accent2">
                  <a:lumMod val="60000"/>
                  <a:lumOff val="40000"/>
                </a:schemeClr>
              </a:solidFill>
              <a:latin typeface="Bahnschrift" panose="020B0502040204020203" pitchFamily="34" charset="0"/>
            </a:endParaRPr>
          </a:p>
          <a:p>
            <a:pPr algn="ctr"/>
            <a:endParaRPr lang="en-US" sz="2000" dirty="0">
              <a:solidFill>
                <a:schemeClr val="accent2">
                  <a:lumMod val="60000"/>
                  <a:lumOff val="40000"/>
                </a:schemeClr>
              </a:solidFill>
              <a:latin typeface="Bahnschrift" panose="020B0502040204020203" pitchFamily="34" charset="0"/>
            </a:endParaRPr>
          </a:p>
        </p:txBody>
      </p:sp>
      <p:pic>
        <p:nvPicPr>
          <p:cNvPr id="13" name="Picture 12">
            <a:extLst>
              <a:ext uri="{FF2B5EF4-FFF2-40B4-BE49-F238E27FC236}">
                <a16:creationId xmlns:a16="http://schemas.microsoft.com/office/drawing/2014/main" id="{14F75B94-BAB7-8D3D-CFB2-80C802C8E2AD}"/>
              </a:ext>
            </a:extLst>
          </p:cNvPr>
          <p:cNvPicPr>
            <a:picLocks noChangeAspect="1"/>
          </p:cNvPicPr>
          <p:nvPr/>
        </p:nvPicPr>
        <p:blipFill>
          <a:blip r:embed="rId3"/>
          <a:stretch>
            <a:fillRect/>
          </a:stretch>
        </p:blipFill>
        <p:spPr>
          <a:xfrm>
            <a:off x="363753" y="321035"/>
            <a:ext cx="6820819" cy="6215929"/>
          </a:xfrm>
          <a:prstGeom prst="rect">
            <a:avLst/>
          </a:prstGeom>
        </p:spPr>
      </p:pic>
    </p:spTree>
    <p:extLst>
      <p:ext uri="{BB962C8B-B14F-4D97-AF65-F5344CB8AC3E}">
        <p14:creationId xmlns:p14="http://schemas.microsoft.com/office/powerpoint/2010/main" val="104226417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{06ED32CB-0E7D-4E38-93D1-554757727024}tf11429527_win32</Template>
  <TotalTime>22428</TotalTime>
  <Words>1798</Words>
  <Application>Microsoft Office PowerPoint</Application>
  <PresentationFormat>Widescreen</PresentationFormat>
  <Paragraphs>250</Paragraphs>
  <Slides>25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Black</vt:lpstr>
      <vt:lpstr>Arial Narrow</vt:lpstr>
      <vt:lpstr>Bahnschrift</vt:lpstr>
      <vt:lpstr>Bahnschrift Condensed</vt:lpstr>
      <vt:lpstr>Calibri</vt:lpstr>
      <vt:lpstr>Century Gothic</vt:lpstr>
      <vt:lpstr>DM Sans Medium</vt:lpstr>
      <vt:lpstr>Karla</vt:lpstr>
      <vt:lpstr>Univers Condensed Light</vt:lpstr>
      <vt:lpstr>Office Theme</vt:lpstr>
      <vt:lpstr>Marketing and Retail analytics</vt:lpstr>
      <vt:lpstr>Market Basket Analysis</vt:lpstr>
      <vt:lpstr>Areas of focus</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Primary goal</vt:lpstr>
      <vt:lpstr>Introduction to the algorithm used</vt:lpstr>
      <vt:lpstr>Association Rules</vt:lpstr>
      <vt:lpstr>Association Rules</vt:lpstr>
      <vt:lpstr>Products with recommendations</vt:lpstr>
      <vt:lpstr>PowerPoint Presentation</vt:lpstr>
      <vt:lpstr>PowerPoint Presentation</vt:lpstr>
      <vt:lpstr>Products with recommendations</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kunal sarkar</dc:creator>
  <cp:lastModifiedBy>kunal sarkar</cp:lastModifiedBy>
  <cp:revision>10</cp:revision>
  <dcterms:created xsi:type="dcterms:W3CDTF">2025-04-03T15:22:38Z</dcterms:created>
  <dcterms:modified xsi:type="dcterms:W3CDTF">2025-04-27T14:32:57Z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